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Canva Sans Bold" panose="020B0604020202020204" charset="0"/>
      <p:regular r:id="rId12"/>
    </p:embeddedFont>
    <p:embeddedFont>
      <p:font typeface="Helios" panose="020B0604020202020204" charset="0"/>
      <p:regular r:id="rId13"/>
    </p:embeddedFont>
    <p:embeddedFont>
      <p:font typeface="IBM Plex Sans" panose="020B0503050203000203" pitchFamily="34" charset="0"/>
      <p:regular r:id="rId14"/>
    </p:embeddedFont>
    <p:embeddedFont>
      <p:font typeface="IBM Plex Sans Bold" panose="020B0803050203000203" charset="0"/>
      <p:regular r:id="rId15"/>
    </p:embeddedFont>
    <p:embeddedFont>
      <p:font typeface="Klein Bold" panose="020B0604020202020204" charset="0"/>
      <p:regular r:id="rId16"/>
    </p:embeddedFont>
    <p:embeddedFont>
      <p:font typeface="Oswald Bol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1" d="100"/>
          <a:sy n="51" d="100"/>
        </p:scale>
        <p:origin x="898"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svg>
</file>

<file path=ppt/media/image2.svg>
</file>

<file path=ppt/media/image3.png>
</file>

<file path=ppt/media/image4.png>
</file>

<file path=ppt/media/image5.jpe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18.sv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9.sv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13.sv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183557" y="3693911"/>
            <a:ext cx="11920887" cy="2899179"/>
            <a:chOff x="0" y="0"/>
            <a:chExt cx="15894516" cy="3865572"/>
          </a:xfrm>
        </p:grpSpPr>
        <p:sp>
          <p:nvSpPr>
            <p:cNvPr id="3" name="TextBox 3"/>
            <p:cNvSpPr txBox="1"/>
            <p:nvPr/>
          </p:nvSpPr>
          <p:spPr>
            <a:xfrm>
              <a:off x="0" y="3029065"/>
              <a:ext cx="15894516" cy="836507"/>
            </a:xfrm>
            <a:prstGeom prst="rect">
              <a:avLst/>
            </a:prstGeom>
          </p:spPr>
          <p:txBody>
            <a:bodyPr lIns="0" tIns="0" rIns="0" bIns="0" rtlCol="0" anchor="t">
              <a:spAutoFit/>
            </a:bodyPr>
            <a:lstStyle/>
            <a:p>
              <a:pPr algn="ctr">
                <a:lnSpc>
                  <a:spcPts val="5320"/>
                </a:lnSpc>
              </a:pPr>
              <a:r>
                <a:rPr lang="en-US" sz="3800">
                  <a:solidFill>
                    <a:srgbClr val="000000"/>
                  </a:solidFill>
                  <a:latin typeface="IBM Plex Sans"/>
                  <a:ea typeface="IBM Plex Sans"/>
                  <a:cs typeface="IBM Plex Sans"/>
                  <a:sym typeface="IBM Plex Sans"/>
                </a:rPr>
                <a:t>A Personalized Learning Platform</a:t>
              </a:r>
            </a:p>
          </p:txBody>
        </p:sp>
        <p:sp>
          <p:nvSpPr>
            <p:cNvPr id="4" name="TextBox 4"/>
            <p:cNvSpPr txBox="1"/>
            <p:nvPr/>
          </p:nvSpPr>
          <p:spPr>
            <a:xfrm>
              <a:off x="0" y="238092"/>
              <a:ext cx="15894516" cy="2400163"/>
            </a:xfrm>
            <a:prstGeom prst="rect">
              <a:avLst/>
            </a:prstGeom>
          </p:spPr>
          <p:txBody>
            <a:bodyPr lIns="0" tIns="0" rIns="0" bIns="0" rtlCol="0" anchor="t">
              <a:spAutoFit/>
            </a:bodyPr>
            <a:lstStyle/>
            <a:p>
              <a:pPr algn="ctr">
                <a:lnSpc>
                  <a:spcPts val="13027"/>
                </a:lnSpc>
              </a:pPr>
              <a:r>
                <a:rPr lang="en-US" sz="13027">
                  <a:solidFill>
                    <a:srgbClr val="000000"/>
                  </a:solidFill>
                  <a:latin typeface="IBM Plex Sans"/>
                  <a:ea typeface="IBM Plex Sans"/>
                  <a:cs typeface="IBM Plex Sans"/>
                  <a:sym typeface="IBM Plex Sans"/>
                </a:rPr>
                <a:t>EduVerse</a:t>
              </a:r>
            </a:p>
          </p:txBody>
        </p:sp>
      </p:grpSp>
      <p:sp>
        <p:nvSpPr>
          <p:cNvPr id="5" name="Freeform 5"/>
          <p:cNvSpPr/>
          <p:nvPr/>
        </p:nvSpPr>
        <p:spPr>
          <a:xfrm rot="-2827211">
            <a:off x="14295600" y="-2005524"/>
            <a:ext cx="7984799" cy="6068448"/>
          </a:xfrm>
          <a:custGeom>
            <a:avLst/>
            <a:gdLst/>
            <a:ahLst/>
            <a:cxnLst/>
            <a:rect l="l" t="t" r="r" b="b"/>
            <a:pathLst>
              <a:path w="7984799" h="6068448">
                <a:moveTo>
                  <a:pt x="0" y="0"/>
                </a:moveTo>
                <a:lnTo>
                  <a:pt x="7984800" y="0"/>
                </a:lnTo>
                <a:lnTo>
                  <a:pt x="7984800" y="6068448"/>
                </a:lnTo>
                <a:lnTo>
                  <a:pt x="0" y="606844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rot="-6422757">
            <a:off x="-3518081" y="6224076"/>
            <a:ext cx="7984799" cy="6068448"/>
          </a:xfrm>
          <a:custGeom>
            <a:avLst/>
            <a:gdLst/>
            <a:ahLst/>
            <a:cxnLst/>
            <a:rect l="l" t="t" r="r" b="b"/>
            <a:pathLst>
              <a:path w="7984799" h="6068448">
                <a:moveTo>
                  <a:pt x="0" y="0"/>
                </a:moveTo>
                <a:lnTo>
                  <a:pt x="7984800" y="0"/>
                </a:lnTo>
                <a:lnTo>
                  <a:pt x="7984800" y="6068448"/>
                </a:lnTo>
                <a:lnTo>
                  <a:pt x="0" y="606844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a:off x="-525008" y="-412396"/>
            <a:ext cx="2882191" cy="2882191"/>
          </a:xfrm>
          <a:custGeom>
            <a:avLst/>
            <a:gdLst/>
            <a:ahLst/>
            <a:cxnLst/>
            <a:rect l="l" t="t" r="r" b="b"/>
            <a:pathLst>
              <a:path w="2882191" h="2882191">
                <a:moveTo>
                  <a:pt x="0" y="0"/>
                </a:moveTo>
                <a:lnTo>
                  <a:pt x="2882191" y="0"/>
                </a:lnTo>
                <a:lnTo>
                  <a:pt x="2882191" y="2882192"/>
                </a:lnTo>
                <a:lnTo>
                  <a:pt x="0" y="2882192"/>
                </a:lnTo>
                <a:lnTo>
                  <a:pt x="0" y="0"/>
                </a:lnTo>
                <a:close/>
              </a:path>
            </a:pathLst>
          </a:custGeom>
          <a:blipFill>
            <a:blip r:embed="rId4"/>
            <a:stretch>
              <a:fillRect/>
            </a:stretch>
          </a:blipFill>
        </p:spPr>
      </p:sp>
      <p:sp>
        <p:nvSpPr>
          <p:cNvPr id="8" name="TextBox 8"/>
          <p:cNvSpPr txBox="1"/>
          <p:nvPr/>
        </p:nvSpPr>
        <p:spPr>
          <a:xfrm>
            <a:off x="0" y="9072520"/>
            <a:ext cx="18288000" cy="1214480"/>
          </a:xfrm>
          <a:prstGeom prst="rect">
            <a:avLst/>
          </a:prstGeom>
        </p:spPr>
        <p:txBody>
          <a:bodyPr lIns="0" tIns="0" rIns="0" bIns="0" rtlCol="0" anchor="t">
            <a:spAutoFit/>
          </a:bodyPr>
          <a:lstStyle/>
          <a:p>
            <a:pPr algn="ctr">
              <a:lnSpc>
                <a:spcPts val="9929"/>
              </a:lnSpc>
            </a:pPr>
            <a:endParaRPr/>
          </a:p>
        </p:txBody>
      </p:sp>
      <p:sp>
        <p:nvSpPr>
          <p:cNvPr id="9" name="AutoShape 9"/>
          <p:cNvSpPr/>
          <p:nvPr/>
        </p:nvSpPr>
        <p:spPr>
          <a:xfrm>
            <a:off x="0" y="9636846"/>
            <a:ext cx="18288000" cy="650154"/>
          </a:xfrm>
          <a:prstGeom prst="rect">
            <a:avLst/>
          </a:prstGeom>
          <a:solidFill>
            <a:srgbClr val="9600F2"/>
          </a:solidFill>
        </p:spPr>
      </p:sp>
      <p:sp>
        <p:nvSpPr>
          <p:cNvPr id="10" name="TextBox 10"/>
          <p:cNvSpPr txBox="1"/>
          <p:nvPr/>
        </p:nvSpPr>
        <p:spPr>
          <a:xfrm>
            <a:off x="0" y="9560646"/>
            <a:ext cx="18288000" cy="647600"/>
          </a:xfrm>
          <a:prstGeom prst="rect">
            <a:avLst/>
          </a:prstGeom>
        </p:spPr>
        <p:txBody>
          <a:bodyPr lIns="0" tIns="0" rIns="0" bIns="0" rtlCol="0" anchor="t">
            <a:spAutoFit/>
          </a:bodyPr>
          <a:lstStyle/>
          <a:p>
            <a:pPr algn="ctr">
              <a:lnSpc>
                <a:spcPts val="5255"/>
              </a:lnSpc>
            </a:pPr>
            <a:r>
              <a:rPr lang="en-US" sz="3753" b="1">
                <a:solidFill>
                  <a:srgbClr val="FFFFFF"/>
                </a:solidFill>
                <a:latin typeface="Canva Sans Bold"/>
                <a:ea typeface="Canva Sans Bold"/>
                <a:cs typeface="Canva Sans Bold"/>
                <a:sym typeface="Canva Sans Bold"/>
              </a:rPr>
              <a:t>Vishwakarma Institute Of information technology ,Pune (411048)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TextBox 3"/>
          <p:cNvSpPr txBox="1"/>
          <p:nvPr/>
        </p:nvSpPr>
        <p:spPr>
          <a:xfrm>
            <a:off x="5821164" y="3852384"/>
            <a:ext cx="6645673" cy="1594138"/>
          </a:xfrm>
          <a:prstGeom prst="rect">
            <a:avLst/>
          </a:prstGeom>
        </p:spPr>
        <p:txBody>
          <a:bodyPr lIns="0" tIns="0" rIns="0" bIns="0" rtlCol="0" anchor="t">
            <a:spAutoFit/>
          </a:bodyPr>
          <a:lstStyle/>
          <a:p>
            <a:pPr marL="0" lvl="0" indent="0" algn="l">
              <a:lnSpc>
                <a:spcPts val="13015"/>
              </a:lnSpc>
              <a:spcBef>
                <a:spcPct val="0"/>
              </a:spcBef>
            </a:pPr>
            <a:r>
              <a:rPr lang="en-US" sz="9431" b="1" spc="924">
                <a:solidFill>
                  <a:srgbClr val="231F20"/>
                </a:solidFill>
                <a:latin typeface="Oswald Bold"/>
                <a:ea typeface="Oswald Bold"/>
                <a:cs typeface="Oswald Bold"/>
                <a:sym typeface="Oswald Bold"/>
              </a:rPr>
              <a:t>THANK YOU</a:t>
            </a:r>
          </a:p>
        </p:txBody>
      </p:sp>
      <p:sp>
        <p:nvSpPr>
          <p:cNvPr id="4" name="Freeform 4"/>
          <p:cNvSpPr/>
          <p:nvPr/>
        </p:nvSpPr>
        <p:spPr>
          <a:xfrm rot="1861541">
            <a:off x="11935035" y="-932076"/>
            <a:ext cx="10648531" cy="6563367"/>
          </a:xfrm>
          <a:custGeom>
            <a:avLst/>
            <a:gdLst/>
            <a:ahLst/>
            <a:cxnLst/>
            <a:rect l="l" t="t" r="r" b="b"/>
            <a:pathLst>
              <a:path w="10648531" h="6563367">
                <a:moveTo>
                  <a:pt x="0" y="0"/>
                </a:moveTo>
                <a:lnTo>
                  <a:pt x="10648530" y="0"/>
                </a:lnTo>
                <a:lnTo>
                  <a:pt x="10648530" y="6563367"/>
                </a:lnTo>
                <a:lnTo>
                  <a:pt x="0" y="65633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rot="1861541">
            <a:off x="-3933945" y="6289064"/>
            <a:ext cx="10648531" cy="6563367"/>
          </a:xfrm>
          <a:custGeom>
            <a:avLst/>
            <a:gdLst/>
            <a:ahLst/>
            <a:cxnLst/>
            <a:rect l="l" t="t" r="r" b="b"/>
            <a:pathLst>
              <a:path w="10648531" h="6563367">
                <a:moveTo>
                  <a:pt x="0" y="0"/>
                </a:moveTo>
                <a:lnTo>
                  <a:pt x="10648530" y="0"/>
                </a:lnTo>
                <a:lnTo>
                  <a:pt x="10648530" y="6563368"/>
                </a:lnTo>
                <a:lnTo>
                  <a:pt x="0" y="656336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a:off x="0" y="9636846"/>
            <a:ext cx="18288000" cy="650154"/>
          </a:xfrm>
          <a:prstGeom prst="rect">
            <a:avLst/>
          </a:prstGeom>
          <a:solidFill>
            <a:srgbClr val="9600F2"/>
          </a:solidFill>
        </p:spPr>
      </p:sp>
      <p:sp>
        <p:nvSpPr>
          <p:cNvPr id="3" name="Freeform 3"/>
          <p:cNvSpPr/>
          <p:nvPr/>
        </p:nvSpPr>
        <p:spPr>
          <a:xfrm>
            <a:off x="1968833" y="2380334"/>
            <a:ext cx="14794629" cy="6010318"/>
          </a:xfrm>
          <a:custGeom>
            <a:avLst/>
            <a:gdLst/>
            <a:ahLst/>
            <a:cxnLst/>
            <a:rect l="l" t="t" r="r" b="b"/>
            <a:pathLst>
              <a:path w="14794629" h="6010318">
                <a:moveTo>
                  <a:pt x="0" y="0"/>
                </a:moveTo>
                <a:lnTo>
                  <a:pt x="14794630" y="0"/>
                </a:lnTo>
                <a:lnTo>
                  <a:pt x="14794630" y="6010318"/>
                </a:lnTo>
                <a:lnTo>
                  <a:pt x="0" y="6010318"/>
                </a:lnTo>
                <a:lnTo>
                  <a:pt x="0" y="0"/>
                </a:lnTo>
                <a:close/>
              </a:path>
            </a:pathLst>
          </a:custGeom>
          <a:blipFill>
            <a:blip r:embed="rId2"/>
            <a:stretch>
              <a:fillRect/>
            </a:stretch>
          </a:blipFill>
        </p:spPr>
      </p:sp>
      <p:sp>
        <p:nvSpPr>
          <p:cNvPr id="4" name="TextBox 4"/>
          <p:cNvSpPr txBox="1"/>
          <p:nvPr/>
        </p:nvSpPr>
        <p:spPr>
          <a:xfrm>
            <a:off x="6374097" y="438150"/>
            <a:ext cx="6598053" cy="1181100"/>
          </a:xfrm>
          <a:prstGeom prst="rect">
            <a:avLst/>
          </a:prstGeom>
        </p:spPr>
        <p:txBody>
          <a:bodyPr lIns="0" tIns="0" rIns="0" bIns="0" rtlCol="0" anchor="t">
            <a:spAutoFit/>
          </a:bodyPr>
          <a:lstStyle/>
          <a:p>
            <a:pPr marL="0" lvl="0" indent="0" algn="ctr">
              <a:lnSpc>
                <a:spcPts val="9360"/>
              </a:lnSpc>
              <a:spcBef>
                <a:spcPct val="0"/>
              </a:spcBef>
            </a:pPr>
            <a:r>
              <a:rPr lang="en-US" sz="7800" b="1">
                <a:solidFill>
                  <a:srgbClr val="000000"/>
                </a:solidFill>
                <a:latin typeface="IBM Plex Sans Bold"/>
                <a:ea typeface="IBM Plex Sans Bold"/>
                <a:cs typeface="IBM Plex Sans Bold"/>
                <a:sym typeface="IBM Plex Sans Bold"/>
              </a:rPr>
              <a:t>Presented By</a:t>
            </a:r>
          </a:p>
        </p:txBody>
      </p:sp>
      <p:sp>
        <p:nvSpPr>
          <p:cNvPr id="5" name="TextBox 5"/>
          <p:cNvSpPr txBox="1"/>
          <p:nvPr/>
        </p:nvSpPr>
        <p:spPr>
          <a:xfrm>
            <a:off x="0" y="9657081"/>
            <a:ext cx="18288000" cy="629919"/>
          </a:xfrm>
          <a:prstGeom prst="rect">
            <a:avLst/>
          </a:prstGeom>
        </p:spPr>
        <p:txBody>
          <a:bodyPr lIns="0" tIns="0" rIns="0" bIns="0" rtlCol="0" anchor="t">
            <a:spAutoFit/>
          </a:bodyPr>
          <a:lstStyle/>
          <a:p>
            <a:pPr algn="ctr">
              <a:lnSpc>
                <a:spcPts val="5180"/>
              </a:lnSpc>
            </a:pPr>
            <a:r>
              <a:rPr lang="en-US" sz="3700" b="1">
                <a:solidFill>
                  <a:srgbClr val="FFFFFF"/>
                </a:solidFill>
                <a:latin typeface="Canva Sans Bold"/>
                <a:ea typeface="Canva Sans Bold"/>
                <a:cs typeface="Canva Sans Bold"/>
                <a:sym typeface="Canva Sans Bold"/>
              </a:rPr>
              <a:t>Vishwakarma Institute Of information technology ,Pune (411048) </a:t>
            </a:r>
          </a:p>
        </p:txBody>
      </p:sp>
      <p:sp>
        <p:nvSpPr>
          <p:cNvPr id="6" name="Freeform 6"/>
          <p:cNvSpPr/>
          <p:nvPr/>
        </p:nvSpPr>
        <p:spPr>
          <a:xfrm>
            <a:off x="-525008" y="-412396"/>
            <a:ext cx="2882191" cy="2882191"/>
          </a:xfrm>
          <a:custGeom>
            <a:avLst/>
            <a:gdLst/>
            <a:ahLst/>
            <a:cxnLst/>
            <a:rect l="l" t="t" r="r" b="b"/>
            <a:pathLst>
              <a:path w="2882191" h="2882191">
                <a:moveTo>
                  <a:pt x="0" y="0"/>
                </a:moveTo>
                <a:lnTo>
                  <a:pt x="2882191" y="0"/>
                </a:lnTo>
                <a:lnTo>
                  <a:pt x="2882191" y="2882192"/>
                </a:lnTo>
                <a:lnTo>
                  <a:pt x="0" y="2882192"/>
                </a:lnTo>
                <a:lnTo>
                  <a:pt x="0" y="0"/>
                </a:lnTo>
                <a:close/>
              </a:path>
            </a:pathLst>
          </a:custGeom>
          <a:blipFill>
            <a:blip r:embed="rId3"/>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Freeform 2"/>
          <p:cNvSpPr/>
          <p:nvPr/>
        </p:nvSpPr>
        <p:spPr>
          <a:xfrm>
            <a:off x="271999" y="271999"/>
            <a:ext cx="7908899" cy="9743002"/>
          </a:xfrm>
          <a:custGeom>
            <a:avLst/>
            <a:gdLst/>
            <a:ahLst/>
            <a:cxnLst/>
            <a:rect l="l" t="t" r="r" b="b"/>
            <a:pathLst>
              <a:path w="7908899" h="9743002">
                <a:moveTo>
                  <a:pt x="0" y="0"/>
                </a:moveTo>
                <a:lnTo>
                  <a:pt x="7908899" y="0"/>
                </a:lnTo>
                <a:lnTo>
                  <a:pt x="7908899" y="9743002"/>
                </a:lnTo>
                <a:lnTo>
                  <a:pt x="0" y="9743002"/>
                </a:lnTo>
                <a:lnTo>
                  <a:pt x="0" y="0"/>
                </a:lnTo>
                <a:close/>
              </a:path>
            </a:pathLst>
          </a:custGeom>
          <a:blipFill>
            <a:blip r:embed="rId2"/>
            <a:stretch>
              <a:fillRect l="-11595" r="-11595"/>
            </a:stretch>
          </a:blipFill>
        </p:spPr>
      </p:sp>
      <p:grpSp>
        <p:nvGrpSpPr>
          <p:cNvPr id="3" name="Group 3"/>
          <p:cNvGrpSpPr/>
          <p:nvPr/>
        </p:nvGrpSpPr>
        <p:grpSpPr>
          <a:xfrm>
            <a:off x="9256123" y="1322920"/>
            <a:ext cx="8384422" cy="7379903"/>
            <a:chOff x="0" y="0"/>
            <a:chExt cx="11179230" cy="9839871"/>
          </a:xfrm>
        </p:grpSpPr>
        <p:sp>
          <p:nvSpPr>
            <p:cNvPr id="4" name="TextBox 4"/>
            <p:cNvSpPr txBox="1"/>
            <p:nvPr/>
          </p:nvSpPr>
          <p:spPr>
            <a:xfrm>
              <a:off x="161667" y="0"/>
              <a:ext cx="10356836" cy="1828800"/>
            </a:xfrm>
            <a:prstGeom prst="rect">
              <a:avLst/>
            </a:prstGeom>
          </p:spPr>
          <p:txBody>
            <a:bodyPr lIns="0" tIns="0" rIns="0" bIns="0" rtlCol="0" anchor="t">
              <a:spAutoFit/>
            </a:bodyPr>
            <a:lstStyle/>
            <a:p>
              <a:pPr marL="0" lvl="0" indent="0" algn="l">
                <a:lnSpc>
                  <a:spcPts val="10800"/>
                </a:lnSpc>
              </a:pPr>
              <a:r>
                <a:rPr lang="en-US" sz="9000" b="1">
                  <a:solidFill>
                    <a:srgbClr val="000000"/>
                  </a:solidFill>
                  <a:latin typeface="Canva Sans Bold"/>
                  <a:ea typeface="Canva Sans Bold"/>
                  <a:cs typeface="Canva Sans Bold"/>
                  <a:sym typeface="Canva Sans Bold"/>
                </a:rPr>
                <a:t>Introduction</a:t>
              </a:r>
            </a:p>
          </p:txBody>
        </p:sp>
        <p:sp>
          <p:nvSpPr>
            <p:cNvPr id="5" name="TextBox 5"/>
            <p:cNvSpPr txBox="1"/>
            <p:nvPr/>
          </p:nvSpPr>
          <p:spPr>
            <a:xfrm>
              <a:off x="161667" y="2738489"/>
              <a:ext cx="10356836" cy="7101382"/>
            </a:xfrm>
            <a:prstGeom prst="rect">
              <a:avLst/>
            </a:prstGeom>
          </p:spPr>
          <p:txBody>
            <a:bodyPr lIns="0" tIns="0" rIns="0" bIns="0" rtlCol="0" anchor="t">
              <a:spAutoFit/>
            </a:bodyPr>
            <a:lstStyle/>
            <a:p>
              <a:pPr marL="0" lvl="0" indent="0" algn="l">
                <a:lnSpc>
                  <a:spcPts val="3008"/>
                </a:lnSpc>
              </a:pPr>
              <a:r>
                <a:rPr lang="en-US" sz="2314">
                  <a:solidFill>
                    <a:srgbClr val="000000"/>
                  </a:solidFill>
                  <a:latin typeface="IBM Plex Sans"/>
                  <a:ea typeface="IBM Plex Sans"/>
                  <a:cs typeface="IBM Plex Sans"/>
                  <a:sym typeface="IBM Plex Sans"/>
                </a:rPr>
                <a:t>EduVerse is a student-centric platform designed to simplify the search for relevant learning resources.</a:t>
              </a:r>
            </a:p>
            <a:p>
              <a:pPr marL="0" lvl="0" indent="0" algn="l">
                <a:lnSpc>
                  <a:spcPts val="3008"/>
                </a:lnSpc>
              </a:pPr>
              <a:endParaRPr lang="en-US" sz="2314">
                <a:solidFill>
                  <a:srgbClr val="000000"/>
                </a:solidFill>
                <a:latin typeface="IBM Plex Sans"/>
                <a:ea typeface="IBM Plex Sans"/>
                <a:cs typeface="IBM Plex Sans"/>
                <a:sym typeface="IBM Plex Sans"/>
              </a:endParaRPr>
            </a:p>
            <a:p>
              <a:pPr marL="0" lvl="0" indent="0" algn="l">
                <a:lnSpc>
                  <a:spcPts val="3008"/>
                </a:lnSpc>
              </a:pPr>
              <a:r>
                <a:rPr lang="en-US" sz="2314">
                  <a:solidFill>
                    <a:srgbClr val="000000"/>
                  </a:solidFill>
                  <a:latin typeface="IBM Plex Sans"/>
                  <a:ea typeface="IBM Plex Sans"/>
                  <a:cs typeface="IBM Plex Sans"/>
                  <a:sym typeface="IBM Plex Sans"/>
                </a:rPr>
                <a:t>Students can:</a:t>
              </a:r>
            </a:p>
            <a:p>
              <a:pPr marL="0" lvl="0" indent="0" algn="l">
                <a:lnSpc>
                  <a:spcPts val="3008"/>
                </a:lnSpc>
              </a:pPr>
              <a:endParaRPr lang="en-US" sz="2314">
                <a:solidFill>
                  <a:srgbClr val="000000"/>
                </a:solidFill>
                <a:latin typeface="IBM Plex Sans"/>
                <a:ea typeface="IBM Plex Sans"/>
                <a:cs typeface="IBM Plex Sans"/>
                <a:sym typeface="IBM Plex Sans"/>
              </a:endParaRPr>
            </a:p>
            <a:p>
              <a:pPr marL="499710" lvl="1" indent="-249855" algn="l">
                <a:lnSpc>
                  <a:spcPts val="3008"/>
                </a:lnSpc>
                <a:buFont typeface="Arial"/>
                <a:buChar char="•"/>
              </a:pPr>
              <a:r>
                <a:rPr lang="en-US" sz="2314">
                  <a:solidFill>
                    <a:srgbClr val="000000"/>
                  </a:solidFill>
                  <a:latin typeface="IBM Plex Sans"/>
                  <a:ea typeface="IBM Plex Sans"/>
                  <a:cs typeface="IBM Plex Sans"/>
                  <a:sym typeface="IBM Plex Sans"/>
                </a:rPr>
                <a:t>Get book recommendations by entering the book name and author.</a:t>
              </a:r>
            </a:p>
            <a:p>
              <a:pPr marL="499710" lvl="1" indent="-249855" algn="l">
                <a:lnSpc>
                  <a:spcPts val="3008"/>
                </a:lnSpc>
                <a:buFont typeface="Arial"/>
                <a:buChar char="•"/>
              </a:pPr>
              <a:r>
                <a:rPr lang="en-US" sz="2314">
                  <a:solidFill>
                    <a:srgbClr val="000000"/>
                  </a:solidFill>
                  <a:latin typeface="IBM Plex Sans"/>
                  <a:ea typeface="IBM Plex Sans"/>
                  <a:cs typeface="IBM Plex Sans"/>
                  <a:sym typeface="IBM Plex Sans"/>
                </a:rPr>
                <a:t>Receive Udemy course recommendations when searching by subject.</a:t>
              </a:r>
            </a:p>
            <a:p>
              <a:pPr marL="499710" lvl="1" indent="-249855" algn="l">
                <a:lnSpc>
                  <a:spcPts val="3008"/>
                </a:lnSpc>
                <a:buFont typeface="Arial"/>
                <a:buChar char="•"/>
              </a:pPr>
              <a:r>
                <a:rPr lang="en-US" sz="2314">
                  <a:solidFill>
                    <a:srgbClr val="000000"/>
                  </a:solidFill>
                  <a:latin typeface="IBM Plex Sans"/>
                  <a:ea typeface="IBM Plex Sans"/>
                  <a:cs typeface="IBM Plex Sans"/>
                  <a:sym typeface="IBM Plex Sans"/>
                </a:rPr>
                <a:t>Get personalized career guidance based on machine learning models.</a:t>
              </a:r>
            </a:p>
            <a:p>
              <a:pPr marL="0" lvl="0" indent="0" algn="l">
                <a:lnSpc>
                  <a:spcPts val="3008"/>
                </a:lnSpc>
              </a:pPr>
              <a:endParaRPr lang="en-US" sz="2314">
                <a:solidFill>
                  <a:srgbClr val="000000"/>
                </a:solidFill>
                <a:latin typeface="IBM Plex Sans"/>
                <a:ea typeface="IBM Plex Sans"/>
                <a:cs typeface="IBM Plex Sans"/>
                <a:sym typeface="IBM Plex Sans"/>
              </a:endParaRPr>
            </a:p>
            <a:p>
              <a:pPr marL="0" lvl="0" indent="0" algn="l">
                <a:lnSpc>
                  <a:spcPts val="3008"/>
                </a:lnSpc>
              </a:pPr>
              <a:r>
                <a:rPr lang="en-US" sz="2314">
                  <a:solidFill>
                    <a:srgbClr val="000000"/>
                  </a:solidFill>
                  <a:latin typeface="IBM Plex Sans"/>
                  <a:ea typeface="IBM Plex Sans"/>
                  <a:cs typeface="IBM Plex Sans"/>
                  <a:sym typeface="IBM Plex Sans"/>
                </a:rPr>
                <a:t>By leveraging intelligent recommendation systems, EduVerse saves time and helps students focus on learning.</a:t>
              </a:r>
            </a:p>
          </p:txBody>
        </p:sp>
        <p:sp>
          <p:nvSpPr>
            <p:cNvPr id="6" name="AutoShape 6"/>
            <p:cNvSpPr/>
            <p:nvPr/>
          </p:nvSpPr>
          <p:spPr>
            <a:xfrm>
              <a:off x="0" y="2249853"/>
              <a:ext cx="11179230" cy="0"/>
            </a:xfrm>
            <a:prstGeom prst="line">
              <a:avLst/>
            </a:prstGeom>
            <a:ln w="139700" cap="flat">
              <a:solidFill>
                <a:srgbClr val="9600F2"/>
              </a:solidFill>
              <a:prstDash val="solid"/>
              <a:headEnd type="none" w="sm" len="sm"/>
              <a:tailEnd type="none" w="sm" len="sm"/>
            </a:ln>
          </p:spPr>
        </p:sp>
      </p:grpSp>
      <p:sp>
        <p:nvSpPr>
          <p:cNvPr id="7" name="Freeform 7"/>
          <p:cNvSpPr/>
          <p:nvPr/>
        </p:nvSpPr>
        <p:spPr>
          <a:xfrm>
            <a:off x="-525008" y="-412396"/>
            <a:ext cx="2882191" cy="2882191"/>
          </a:xfrm>
          <a:custGeom>
            <a:avLst/>
            <a:gdLst/>
            <a:ahLst/>
            <a:cxnLst/>
            <a:rect l="l" t="t" r="r" b="b"/>
            <a:pathLst>
              <a:path w="2882191" h="2882191">
                <a:moveTo>
                  <a:pt x="0" y="0"/>
                </a:moveTo>
                <a:lnTo>
                  <a:pt x="2882191" y="0"/>
                </a:lnTo>
                <a:lnTo>
                  <a:pt x="2882191" y="2882192"/>
                </a:lnTo>
                <a:lnTo>
                  <a:pt x="0" y="2882192"/>
                </a:lnTo>
                <a:lnTo>
                  <a:pt x="0" y="0"/>
                </a:lnTo>
                <a:close/>
              </a:path>
            </a:pathLst>
          </a:custGeom>
          <a:blipFill>
            <a:blip r:embed="rId3"/>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a:off x="916088" y="2996872"/>
            <a:ext cx="6044810" cy="1784723"/>
            <a:chOff x="0" y="0"/>
            <a:chExt cx="8059746" cy="2379630"/>
          </a:xfrm>
        </p:grpSpPr>
        <p:sp>
          <p:nvSpPr>
            <p:cNvPr id="3" name="TextBox 3"/>
            <p:cNvSpPr txBox="1"/>
            <p:nvPr/>
          </p:nvSpPr>
          <p:spPr>
            <a:xfrm>
              <a:off x="0" y="-76200"/>
              <a:ext cx="8059746" cy="1494367"/>
            </a:xfrm>
            <a:prstGeom prst="rect">
              <a:avLst/>
            </a:prstGeom>
          </p:spPr>
          <p:txBody>
            <a:bodyPr lIns="0" tIns="0" rIns="0" bIns="0" rtlCol="0" anchor="t">
              <a:spAutoFit/>
            </a:bodyPr>
            <a:lstStyle/>
            <a:p>
              <a:pPr algn="l">
                <a:lnSpc>
                  <a:spcPts val="9099"/>
                </a:lnSpc>
              </a:pPr>
              <a:r>
                <a:rPr lang="en-US" sz="6999" b="1">
                  <a:solidFill>
                    <a:srgbClr val="2A2E3A"/>
                  </a:solidFill>
                  <a:latin typeface="Klein Bold"/>
                  <a:ea typeface="Klein Bold"/>
                  <a:cs typeface="Klein Bold"/>
                  <a:sym typeface="Klein Bold"/>
                </a:rPr>
                <a:t>Objectives</a:t>
              </a:r>
            </a:p>
          </p:txBody>
        </p:sp>
        <p:sp>
          <p:nvSpPr>
            <p:cNvPr id="4" name="TextBox 4"/>
            <p:cNvSpPr txBox="1"/>
            <p:nvPr/>
          </p:nvSpPr>
          <p:spPr>
            <a:xfrm>
              <a:off x="0" y="1672029"/>
              <a:ext cx="7143583" cy="707602"/>
            </a:xfrm>
            <a:prstGeom prst="rect">
              <a:avLst/>
            </a:prstGeom>
          </p:spPr>
          <p:txBody>
            <a:bodyPr lIns="0" tIns="0" rIns="0" bIns="0" rtlCol="0" anchor="t">
              <a:spAutoFit/>
            </a:bodyPr>
            <a:lstStyle/>
            <a:p>
              <a:pPr algn="l">
                <a:lnSpc>
                  <a:spcPts val="4479"/>
                </a:lnSpc>
              </a:pPr>
              <a:r>
                <a:rPr lang="en-US" sz="3199">
                  <a:solidFill>
                    <a:srgbClr val="2A2E3A"/>
                  </a:solidFill>
                  <a:latin typeface="Helios"/>
                  <a:ea typeface="Helios"/>
                  <a:cs typeface="Helios"/>
                  <a:sym typeface="Helios"/>
                </a:rPr>
                <a:t>Key Goals of EduVerse:</a:t>
              </a:r>
            </a:p>
          </p:txBody>
        </p:sp>
      </p:grpSp>
      <p:grpSp>
        <p:nvGrpSpPr>
          <p:cNvPr id="5" name="Group 5"/>
          <p:cNvGrpSpPr/>
          <p:nvPr/>
        </p:nvGrpSpPr>
        <p:grpSpPr>
          <a:xfrm>
            <a:off x="8308760" y="2738370"/>
            <a:ext cx="7539863" cy="848360"/>
            <a:chOff x="0" y="0"/>
            <a:chExt cx="10053151" cy="1131147"/>
          </a:xfrm>
        </p:grpSpPr>
        <p:sp>
          <p:nvSpPr>
            <p:cNvPr id="6" name="Freeform 6"/>
            <p:cNvSpPr/>
            <p:nvPr/>
          </p:nvSpPr>
          <p:spPr>
            <a:xfrm>
              <a:off x="0" y="304800"/>
              <a:ext cx="553213" cy="553213"/>
            </a:xfrm>
            <a:custGeom>
              <a:avLst/>
              <a:gdLst/>
              <a:ahLst/>
              <a:cxnLst/>
              <a:rect l="l" t="t" r="r" b="b"/>
              <a:pathLst>
                <a:path w="553213" h="553213">
                  <a:moveTo>
                    <a:pt x="0" y="0"/>
                  </a:moveTo>
                  <a:lnTo>
                    <a:pt x="553213" y="0"/>
                  </a:lnTo>
                  <a:lnTo>
                    <a:pt x="553213" y="553213"/>
                  </a:lnTo>
                  <a:lnTo>
                    <a:pt x="0" y="55321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TextBox 7"/>
            <p:cNvSpPr txBox="1"/>
            <p:nvPr/>
          </p:nvSpPr>
          <p:spPr>
            <a:xfrm>
              <a:off x="1314169" y="-66675"/>
              <a:ext cx="8738982" cy="1197822"/>
            </a:xfrm>
            <a:prstGeom prst="rect">
              <a:avLst/>
            </a:prstGeom>
          </p:spPr>
          <p:txBody>
            <a:bodyPr lIns="0" tIns="0" rIns="0" bIns="0" rtlCol="0" anchor="t">
              <a:spAutoFit/>
            </a:bodyPr>
            <a:lstStyle/>
            <a:p>
              <a:pPr marL="0" lvl="0" indent="0" algn="l">
                <a:lnSpc>
                  <a:spcPts val="3639"/>
                </a:lnSpc>
                <a:spcBef>
                  <a:spcPct val="0"/>
                </a:spcBef>
              </a:pPr>
              <a:r>
                <a:rPr lang="en-US" sz="2599">
                  <a:solidFill>
                    <a:srgbClr val="2A2E3A"/>
                  </a:solidFill>
                  <a:latin typeface="Helios"/>
                  <a:ea typeface="Helios"/>
                  <a:cs typeface="Helios"/>
                  <a:sym typeface="Helios"/>
                </a:rPr>
                <a:t>To provide tailored book recommendations based on user input (book name, author).</a:t>
              </a:r>
            </a:p>
          </p:txBody>
        </p:sp>
      </p:grpSp>
      <p:grpSp>
        <p:nvGrpSpPr>
          <p:cNvPr id="8" name="Group 8"/>
          <p:cNvGrpSpPr/>
          <p:nvPr/>
        </p:nvGrpSpPr>
        <p:grpSpPr>
          <a:xfrm>
            <a:off x="8308760" y="4019595"/>
            <a:ext cx="7539863" cy="848360"/>
            <a:chOff x="0" y="0"/>
            <a:chExt cx="10053151" cy="1131147"/>
          </a:xfrm>
        </p:grpSpPr>
        <p:sp>
          <p:nvSpPr>
            <p:cNvPr id="9" name="Freeform 9"/>
            <p:cNvSpPr/>
            <p:nvPr/>
          </p:nvSpPr>
          <p:spPr>
            <a:xfrm>
              <a:off x="0" y="288967"/>
              <a:ext cx="553213" cy="553213"/>
            </a:xfrm>
            <a:custGeom>
              <a:avLst/>
              <a:gdLst/>
              <a:ahLst/>
              <a:cxnLst/>
              <a:rect l="l" t="t" r="r" b="b"/>
              <a:pathLst>
                <a:path w="553213" h="553213">
                  <a:moveTo>
                    <a:pt x="0" y="0"/>
                  </a:moveTo>
                  <a:lnTo>
                    <a:pt x="553213" y="0"/>
                  </a:lnTo>
                  <a:lnTo>
                    <a:pt x="553213" y="553213"/>
                  </a:lnTo>
                  <a:lnTo>
                    <a:pt x="0" y="55321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TextBox 10"/>
            <p:cNvSpPr txBox="1"/>
            <p:nvPr/>
          </p:nvSpPr>
          <p:spPr>
            <a:xfrm>
              <a:off x="1314169" y="-66675"/>
              <a:ext cx="8738982" cy="1197822"/>
            </a:xfrm>
            <a:prstGeom prst="rect">
              <a:avLst/>
            </a:prstGeom>
          </p:spPr>
          <p:txBody>
            <a:bodyPr lIns="0" tIns="0" rIns="0" bIns="0" rtlCol="0" anchor="t">
              <a:spAutoFit/>
            </a:bodyPr>
            <a:lstStyle/>
            <a:p>
              <a:pPr marL="0" lvl="0" indent="0" algn="l">
                <a:lnSpc>
                  <a:spcPts val="3639"/>
                </a:lnSpc>
                <a:spcBef>
                  <a:spcPct val="0"/>
                </a:spcBef>
              </a:pPr>
              <a:r>
                <a:rPr lang="en-US" sz="2599">
                  <a:solidFill>
                    <a:srgbClr val="2A2E3A"/>
                  </a:solidFill>
                  <a:latin typeface="Helios"/>
                  <a:ea typeface="Helios"/>
                  <a:cs typeface="Helios"/>
                  <a:sym typeface="Helios"/>
                </a:rPr>
                <a:t>To offer relevant Udemy course suggestions based on the subject search.</a:t>
              </a:r>
            </a:p>
          </p:txBody>
        </p:sp>
      </p:grpSp>
      <p:grpSp>
        <p:nvGrpSpPr>
          <p:cNvPr id="11" name="Group 11"/>
          <p:cNvGrpSpPr/>
          <p:nvPr/>
        </p:nvGrpSpPr>
        <p:grpSpPr>
          <a:xfrm>
            <a:off x="8385937" y="5300820"/>
            <a:ext cx="7539863" cy="1305560"/>
            <a:chOff x="0" y="0"/>
            <a:chExt cx="10053151" cy="1740747"/>
          </a:xfrm>
        </p:grpSpPr>
        <p:sp>
          <p:nvSpPr>
            <p:cNvPr id="12" name="Freeform 12"/>
            <p:cNvSpPr/>
            <p:nvPr/>
          </p:nvSpPr>
          <p:spPr>
            <a:xfrm>
              <a:off x="0" y="593767"/>
              <a:ext cx="553213" cy="553213"/>
            </a:xfrm>
            <a:custGeom>
              <a:avLst/>
              <a:gdLst/>
              <a:ahLst/>
              <a:cxnLst/>
              <a:rect l="l" t="t" r="r" b="b"/>
              <a:pathLst>
                <a:path w="553213" h="553213">
                  <a:moveTo>
                    <a:pt x="0" y="0"/>
                  </a:moveTo>
                  <a:lnTo>
                    <a:pt x="553213" y="0"/>
                  </a:lnTo>
                  <a:lnTo>
                    <a:pt x="553213" y="553213"/>
                  </a:lnTo>
                  <a:lnTo>
                    <a:pt x="0" y="55321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3" name="TextBox 13"/>
            <p:cNvSpPr txBox="1"/>
            <p:nvPr/>
          </p:nvSpPr>
          <p:spPr>
            <a:xfrm>
              <a:off x="1314169" y="-66675"/>
              <a:ext cx="8738982" cy="1807422"/>
            </a:xfrm>
            <a:prstGeom prst="rect">
              <a:avLst/>
            </a:prstGeom>
          </p:spPr>
          <p:txBody>
            <a:bodyPr lIns="0" tIns="0" rIns="0" bIns="0" rtlCol="0" anchor="t">
              <a:spAutoFit/>
            </a:bodyPr>
            <a:lstStyle/>
            <a:p>
              <a:pPr marL="0" lvl="0" indent="0" algn="l">
                <a:lnSpc>
                  <a:spcPts val="3639"/>
                </a:lnSpc>
                <a:spcBef>
                  <a:spcPct val="0"/>
                </a:spcBef>
              </a:pPr>
              <a:r>
                <a:rPr lang="en-US" sz="2599">
                  <a:solidFill>
                    <a:srgbClr val="2A2E3A"/>
                  </a:solidFill>
                  <a:latin typeface="Helios"/>
                  <a:ea typeface="Helios"/>
                  <a:cs typeface="Helios"/>
                  <a:sym typeface="Helios"/>
                </a:rPr>
                <a:t>To deliver personalized career recommendations using machine learning algorithms.</a:t>
              </a:r>
            </a:p>
          </p:txBody>
        </p:sp>
      </p:grpSp>
      <p:grpSp>
        <p:nvGrpSpPr>
          <p:cNvPr id="14" name="Group 14"/>
          <p:cNvGrpSpPr/>
          <p:nvPr/>
        </p:nvGrpSpPr>
        <p:grpSpPr>
          <a:xfrm>
            <a:off x="8385937" y="7054532"/>
            <a:ext cx="7539863" cy="1305560"/>
            <a:chOff x="0" y="0"/>
            <a:chExt cx="10053151" cy="1740747"/>
          </a:xfrm>
        </p:grpSpPr>
        <p:sp>
          <p:nvSpPr>
            <p:cNvPr id="15" name="Freeform 15"/>
            <p:cNvSpPr/>
            <p:nvPr/>
          </p:nvSpPr>
          <p:spPr>
            <a:xfrm>
              <a:off x="0" y="593767"/>
              <a:ext cx="553213" cy="553213"/>
            </a:xfrm>
            <a:custGeom>
              <a:avLst/>
              <a:gdLst/>
              <a:ahLst/>
              <a:cxnLst/>
              <a:rect l="l" t="t" r="r" b="b"/>
              <a:pathLst>
                <a:path w="553213" h="553213">
                  <a:moveTo>
                    <a:pt x="0" y="0"/>
                  </a:moveTo>
                  <a:lnTo>
                    <a:pt x="553213" y="0"/>
                  </a:lnTo>
                  <a:lnTo>
                    <a:pt x="553213" y="553213"/>
                  </a:lnTo>
                  <a:lnTo>
                    <a:pt x="0" y="55321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6" name="TextBox 16"/>
            <p:cNvSpPr txBox="1"/>
            <p:nvPr/>
          </p:nvSpPr>
          <p:spPr>
            <a:xfrm>
              <a:off x="1314169" y="-66675"/>
              <a:ext cx="8738982" cy="1807422"/>
            </a:xfrm>
            <a:prstGeom prst="rect">
              <a:avLst/>
            </a:prstGeom>
          </p:spPr>
          <p:txBody>
            <a:bodyPr lIns="0" tIns="0" rIns="0" bIns="0" rtlCol="0" anchor="t">
              <a:spAutoFit/>
            </a:bodyPr>
            <a:lstStyle/>
            <a:p>
              <a:pPr marL="0" lvl="0" indent="0" algn="l">
                <a:lnSpc>
                  <a:spcPts val="3639"/>
                </a:lnSpc>
                <a:spcBef>
                  <a:spcPct val="0"/>
                </a:spcBef>
              </a:pPr>
              <a:r>
                <a:rPr lang="en-US" sz="2599">
                  <a:solidFill>
                    <a:srgbClr val="2A2E3A"/>
                  </a:solidFill>
                  <a:latin typeface="Helios"/>
                  <a:ea typeface="Helios"/>
                  <a:cs typeface="Helios"/>
                  <a:sym typeface="Helios"/>
                </a:rPr>
                <a:t>To Create a seamless learning experience by integrating book and course recommendations in one platform</a:t>
              </a:r>
            </a:p>
          </p:txBody>
        </p:sp>
      </p:grpSp>
      <p:sp>
        <p:nvSpPr>
          <p:cNvPr id="17" name="Freeform 17"/>
          <p:cNvSpPr/>
          <p:nvPr/>
        </p:nvSpPr>
        <p:spPr>
          <a:xfrm>
            <a:off x="-5498815" y="7073210"/>
            <a:ext cx="13055029" cy="9542040"/>
          </a:xfrm>
          <a:custGeom>
            <a:avLst/>
            <a:gdLst/>
            <a:ahLst/>
            <a:cxnLst/>
            <a:rect l="l" t="t" r="r" b="b"/>
            <a:pathLst>
              <a:path w="13055029" h="9542040">
                <a:moveTo>
                  <a:pt x="0" y="0"/>
                </a:moveTo>
                <a:lnTo>
                  <a:pt x="13055030" y="0"/>
                </a:lnTo>
                <a:lnTo>
                  <a:pt x="13055030" y="9542040"/>
                </a:lnTo>
                <a:lnTo>
                  <a:pt x="0" y="954204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8" name="Freeform 18"/>
          <p:cNvSpPr/>
          <p:nvPr/>
        </p:nvSpPr>
        <p:spPr>
          <a:xfrm>
            <a:off x="14580734" y="-3643688"/>
            <a:ext cx="13055029" cy="9542040"/>
          </a:xfrm>
          <a:custGeom>
            <a:avLst/>
            <a:gdLst/>
            <a:ahLst/>
            <a:cxnLst/>
            <a:rect l="l" t="t" r="r" b="b"/>
            <a:pathLst>
              <a:path w="13055029" h="9542040">
                <a:moveTo>
                  <a:pt x="0" y="0"/>
                </a:moveTo>
                <a:lnTo>
                  <a:pt x="13055029" y="0"/>
                </a:lnTo>
                <a:lnTo>
                  <a:pt x="13055029" y="9542040"/>
                </a:lnTo>
                <a:lnTo>
                  <a:pt x="0" y="954204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9" name="Freeform 19"/>
          <p:cNvSpPr/>
          <p:nvPr/>
        </p:nvSpPr>
        <p:spPr>
          <a:xfrm>
            <a:off x="-525008" y="-412396"/>
            <a:ext cx="2882191" cy="2882191"/>
          </a:xfrm>
          <a:custGeom>
            <a:avLst/>
            <a:gdLst/>
            <a:ahLst/>
            <a:cxnLst/>
            <a:rect l="l" t="t" r="r" b="b"/>
            <a:pathLst>
              <a:path w="2882191" h="2882191">
                <a:moveTo>
                  <a:pt x="0" y="0"/>
                </a:moveTo>
                <a:lnTo>
                  <a:pt x="2882191" y="0"/>
                </a:lnTo>
                <a:lnTo>
                  <a:pt x="2882191" y="2882192"/>
                </a:lnTo>
                <a:lnTo>
                  <a:pt x="0" y="2882192"/>
                </a:lnTo>
                <a:lnTo>
                  <a:pt x="0" y="0"/>
                </a:lnTo>
                <a:close/>
              </a:path>
            </a:pathLst>
          </a:custGeom>
          <a:blipFill>
            <a:blip r:embed="rId6"/>
            <a:stretch>
              <a:fillRect/>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541232" y="2025717"/>
            <a:ext cx="5029200" cy="7400930"/>
          </a:xfrm>
          <a:prstGeom prst="rect">
            <a:avLst/>
          </a:prstGeom>
          <a:solidFill>
            <a:srgbClr val="F4F4F4"/>
          </a:solidFill>
        </p:spPr>
      </p:sp>
      <p:sp>
        <p:nvSpPr>
          <p:cNvPr id="3" name="Freeform 3"/>
          <p:cNvSpPr/>
          <p:nvPr/>
        </p:nvSpPr>
        <p:spPr>
          <a:xfrm rot="2424083">
            <a:off x="-3396491" y="7879785"/>
            <a:ext cx="7875446" cy="5741916"/>
          </a:xfrm>
          <a:custGeom>
            <a:avLst/>
            <a:gdLst/>
            <a:ahLst/>
            <a:cxnLst/>
            <a:rect l="l" t="t" r="r" b="b"/>
            <a:pathLst>
              <a:path w="7875446" h="5741916">
                <a:moveTo>
                  <a:pt x="0" y="0"/>
                </a:moveTo>
                <a:lnTo>
                  <a:pt x="7875446" y="0"/>
                </a:lnTo>
                <a:lnTo>
                  <a:pt x="7875446" y="5741917"/>
                </a:lnTo>
                <a:lnTo>
                  <a:pt x="0" y="574191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AutoShape 4"/>
          <p:cNvSpPr/>
          <p:nvPr/>
        </p:nvSpPr>
        <p:spPr>
          <a:xfrm>
            <a:off x="6722409" y="2025717"/>
            <a:ext cx="5029200" cy="7400930"/>
          </a:xfrm>
          <a:prstGeom prst="rect">
            <a:avLst/>
          </a:prstGeom>
          <a:solidFill>
            <a:srgbClr val="F4F4F4"/>
          </a:solidFill>
        </p:spPr>
      </p:sp>
      <p:sp>
        <p:nvSpPr>
          <p:cNvPr id="5" name="AutoShape 5"/>
          <p:cNvSpPr/>
          <p:nvPr/>
        </p:nvSpPr>
        <p:spPr>
          <a:xfrm>
            <a:off x="12998837" y="2025717"/>
            <a:ext cx="5029200" cy="7389419"/>
          </a:xfrm>
          <a:prstGeom prst="rect">
            <a:avLst/>
          </a:prstGeom>
          <a:solidFill>
            <a:srgbClr val="F4F4F4"/>
          </a:solidFill>
        </p:spPr>
      </p:sp>
      <p:sp>
        <p:nvSpPr>
          <p:cNvPr id="6" name="Freeform 6"/>
          <p:cNvSpPr/>
          <p:nvPr/>
        </p:nvSpPr>
        <p:spPr>
          <a:xfrm>
            <a:off x="13245906" y="3409988"/>
            <a:ext cx="459015" cy="488313"/>
          </a:xfrm>
          <a:custGeom>
            <a:avLst/>
            <a:gdLst/>
            <a:ahLst/>
            <a:cxnLst/>
            <a:rect l="l" t="t" r="r" b="b"/>
            <a:pathLst>
              <a:path w="459015" h="488313">
                <a:moveTo>
                  <a:pt x="0" y="0"/>
                </a:moveTo>
                <a:lnTo>
                  <a:pt x="459015" y="0"/>
                </a:lnTo>
                <a:lnTo>
                  <a:pt x="459015" y="488314"/>
                </a:lnTo>
                <a:lnTo>
                  <a:pt x="0" y="4883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7" name="Group 7"/>
          <p:cNvGrpSpPr/>
          <p:nvPr/>
        </p:nvGrpSpPr>
        <p:grpSpPr>
          <a:xfrm>
            <a:off x="6722409" y="2072797"/>
            <a:ext cx="5029200" cy="1628429"/>
            <a:chOff x="0" y="0"/>
            <a:chExt cx="1324563" cy="428887"/>
          </a:xfrm>
        </p:grpSpPr>
        <p:sp>
          <p:nvSpPr>
            <p:cNvPr id="8" name="Freeform 8"/>
            <p:cNvSpPr/>
            <p:nvPr/>
          </p:nvSpPr>
          <p:spPr>
            <a:xfrm>
              <a:off x="0" y="0"/>
              <a:ext cx="1324563" cy="428887"/>
            </a:xfrm>
            <a:custGeom>
              <a:avLst/>
              <a:gdLst/>
              <a:ahLst/>
              <a:cxnLst/>
              <a:rect l="l" t="t" r="r" b="b"/>
              <a:pathLst>
                <a:path w="1324563" h="428887">
                  <a:moveTo>
                    <a:pt x="0" y="0"/>
                  </a:moveTo>
                  <a:lnTo>
                    <a:pt x="1324563" y="0"/>
                  </a:lnTo>
                  <a:lnTo>
                    <a:pt x="1324563" y="428887"/>
                  </a:lnTo>
                  <a:lnTo>
                    <a:pt x="0" y="428887"/>
                  </a:lnTo>
                  <a:close/>
                </a:path>
              </a:pathLst>
            </a:custGeom>
            <a:solidFill>
              <a:srgbClr val="D493FB"/>
            </a:solidFill>
          </p:spPr>
        </p:sp>
        <p:sp>
          <p:nvSpPr>
            <p:cNvPr id="9" name="TextBox 9"/>
            <p:cNvSpPr txBox="1"/>
            <p:nvPr/>
          </p:nvSpPr>
          <p:spPr>
            <a:xfrm>
              <a:off x="0" y="-28575"/>
              <a:ext cx="1324563" cy="457462"/>
            </a:xfrm>
            <a:prstGeom prst="rect">
              <a:avLst/>
            </a:prstGeom>
          </p:spPr>
          <p:txBody>
            <a:bodyPr lIns="50800" tIns="50800" rIns="50800" bIns="50800" rtlCol="0" anchor="ctr"/>
            <a:lstStyle/>
            <a:p>
              <a:pPr algn="ctr">
                <a:lnSpc>
                  <a:spcPts val="3250"/>
                </a:lnSpc>
              </a:pPr>
              <a:endParaRPr/>
            </a:p>
          </p:txBody>
        </p:sp>
      </p:grpSp>
      <p:grpSp>
        <p:nvGrpSpPr>
          <p:cNvPr id="10" name="Group 10"/>
          <p:cNvGrpSpPr/>
          <p:nvPr/>
        </p:nvGrpSpPr>
        <p:grpSpPr>
          <a:xfrm>
            <a:off x="7130237" y="2273601"/>
            <a:ext cx="4621372" cy="1995836"/>
            <a:chOff x="0" y="0"/>
            <a:chExt cx="6161830" cy="2661115"/>
          </a:xfrm>
        </p:grpSpPr>
        <p:sp>
          <p:nvSpPr>
            <p:cNvPr id="11" name="TextBox 11"/>
            <p:cNvSpPr txBox="1"/>
            <p:nvPr/>
          </p:nvSpPr>
          <p:spPr>
            <a:xfrm>
              <a:off x="0" y="-38100"/>
              <a:ext cx="6161830" cy="1673860"/>
            </a:xfrm>
            <a:prstGeom prst="rect">
              <a:avLst/>
            </a:prstGeom>
          </p:spPr>
          <p:txBody>
            <a:bodyPr lIns="0" tIns="0" rIns="0" bIns="0" rtlCol="0" anchor="t">
              <a:spAutoFit/>
            </a:bodyPr>
            <a:lstStyle/>
            <a:p>
              <a:pPr algn="l">
                <a:lnSpc>
                  <a:spcPts val="5069"/>
                </a:lnSpc>
              </a:pPr>
              <a:r>
                <a:rPr lang="en-US" sz="3899" b="1">
                  <a:solidFill>
                    <a:srgbClr val="000000"/>
                  </a:solidFill>
                  <a:latin typeface="IBM Plex Sans Bold"/>
                  <a:ea typeface="IBM Plex Sans Bold"/>
                  <a:cs typeface="IBM Plex Sans Bold"/>
                  <a:sym typeface="IBM Plex Sans Bold"/>
                </a:rPr>
                <a:t>Machine Learning Algorithms:</a:t>
              </a:r>
            </a:p>
          </p:txBody>
        </p:sp>
        <p:sp>
          <p:nvSpPr>
            <p:cNvPr id="12" name="TextBox 12"/>
            <p:cNvSpPr txBox="1"/>
            <p:nvPr/>
          </p:nvSpPr>
          <p:spPr>
            <a:xfrm>
              <a:off x="0" y="2129071"/>
              <a:ext cx="6161830" cy="532342"/>
            </a:xfrm>
            <a:prstGeom prst="rect">
              <a:avLst/>
            </a:prstGeom>
          </p:spPr>
          <p:txBody>
            <a:bodyPr lIns="0" tIns="0" rIns="0" bIns="0" rtlCol="0" anchor="t">
              <a:spAutoFit/>
            </a:bodyPr>
            <a:lstStyle/>
            <a:p>
              <a:pPr algn="l">
                <a:lnSpc>
                  <a:spcPts val="3250"/>
                </a:lnSpc>
              </a:pPr>
              <a:endParaRPr/>
            </a:p>
          </p:txBody>
        </p:sp>
      </p:grpSp>
      <p:grpSp>
        <p:nvGrpSpPr>
          <p:cNvPr id="13" name="Group 13"/>
          <p:cNvGrpSpPr/>
          <p:nvPr/>
        </p:nvGrpSpPr>
        <p:grpSpPr>
          <a:xfrm>
            <a:off x="541232" y="2025717"/>
            <a:ext cx="5029200" cy="1628429"/>
            <a:chOff x="0" y="0"/>
            <a:chExt cx="1324563" cy="428887"/>
          </a:xfrm>
        </p:grpSpPr>
        <p:sp>
          <p:nvSpPr>
            <p:cNvPr id="14" name="Freeform 14"/>
            <p:cNvSpPr/>
            <p:nvPr/>
          </p:nvSpPr>
          <p:spPr>
            <a:xfrm>
              <a:off x="0" y="0"/>
              <a:ext cx="1324563" cy="428887"/>
            </a:xfrm>
            <a:custGeom>
              <a:avLst/>
              <a:gdLst/>
              <a:ahLst/>
              <a:cxnLst/>
              <a:rect l="l" t="t" r="r" b="b"/>
              <a:pathLst>
                <a:path w="1324563" h="428887">
                  <a:moveTo>
                    <a:pt x="0" y="0"/>
                  </a:moveTo>
                  <a:lnTo>
                    <a:pt x="1324563" y="0"/>
                  </a:lnTo>
                  <a:lnTo>
                    <a:pt x="1324563" y="428887"/>
                  </a:lnTo>
                  <a:lnTo>
                    <a:pt x="0" y="428887"/>
                  </a:lnTo>
                  <a:close/>
                </a:path>
              </a:pathLst>
            </a:custGeom>
            <a:solidFill>
              <a:srgbClr val="D493FB"/>
            </a:solidFill>
          </p:spPr>
        </p:sp>
        <p:sp>
          <p:nvSpPr>
            <p:cNvPr id="15" name="TextBox 15"/>
            <p:cNvSpPr txBox="1"/>
            <p:nvPr/>
          </p:nvSpPr>
          <p:spPr>
            <a:xfrm>
              <a:off x="0" y="-28575"/>
              <a:ext cx="1324563" cy="457462"/>
            </a:xfrm>
            <a:prstGeom prst="rect">
              <a:avLst/>
            </a:prstGeom>
          </p:spPr>
          <p:txBody>
            <a:bodyPr lIns="50800" tIns="50800" rIns="50800" bIns="50800" rtlCol="0" anchor="ctr"/>
            <a:lstStyle/>
            <a:p>
              <a:pPr algn="ctr">
                <a:lnSpc>
                  <a:spcPts val="3250"/>
                </a:lnSpc>
              </a:pPr>
              <a:endParaRPr/>
            </a:p>
          </p:txBody>
        </p:sp>
      </p:grpSp>
      <p:sp>
        <p:nvSpPr>
          <p:cNvPr id="16" name="TextBox 16"/>
          <p:cNvSpPr txBox="1"/>
          <p:nvPr/>
        </p:nvSpPr>
        <p:spPr>
          <a:xfrm>
            <a:off x="1866401" y="2145068"/>
            <a:ext cx="2378862" cy="1264920"/>
          </a:xfrm>
          <a:prstGeom prst="rect">
            <a:avLst/>
          </a:prstGeom>
        </p:spPr>
        <p:txBody>
          <a:bodyPr lIns="0" tIns="0" rIns="0" bIns="0" rtlCol="0" anchor="t">
            <a:spAutoFit/>
          </a:bodyPr>
          <a:lstStyle/>
          <a:p>
            <a:pPr algn="l">
              <a:lnSpc>
                <a:spcPts val="5069"/>
              </a:lnSpc>
            </a:pPr>
            <a:r>
              <a:rPr lang="en-US" sz="3899" b="1">
                <a:solidFill>
                  <a:srgbClr val="000000"/>
                </a:solidFill>
                <a:latin typeface="IBM Plex Sans Bold"/>
                <a:ea typeface="IBM Plex Sans Bold"/>
                <a:cs typeface="IBM Plex Sans Bold"/>
                <a:sym typeface="IBM Plex Sans Bold"/>
              </a:rPr>
              <a:t>Frontend </a:t>
            </a:r>
          </a:p>
          <a:p>
            <a:pPr algn="l">
              <a:lnSpc>
                <a:spcPts val="5069"/>
              </a:lnSpc>
            </a:pPr>
            <a:r>
              <a:rPr lang="en-US" sz="3899" b="1">
                <a:solidFill>
                  <a:srgbClr val="000000"/>
                </a:solidFill>
                <a:latin typeface="IBM Plex Sans Bold"/>
                <a:ea typeface="IBM Plex Sans Bold"/>
                <a:cs typeface="IBM Plex Sans Bold"/>
                <a:sym typeface="IBM Plex Sans Bold"/>
              </a:rPr>
              <a:t>Backend :</a:t>
            </a:r>
          </a:p>
        </p:txBody>
      </p:sp>
      <p:sp>
        <p:nvSpPr>
          <p:cNvPr id="17" name="TextBox 17"/>
          <p:cNvSpPr txBox="1"/>
          <p:nvPr/>
        </p:nvSpPr>
        <p:spPr>
          <a:xfrm>
            <a:off x="1066562" y="4194467"/>
            <a:ext cx="3978539" cy="4140200"/>
          </a:xfrm>
          <a:prstGeom prst="rect">
            <a:avLst/>
          </a:prstGeom>
        </p:spPr>
        <p:txBody>
          <a:bodyPr lIns="0" tIns="0" rIns="0" bIns="0" rtlCol="0" anchor="t">
            <a:spAutoFit/>
          </a:bodyPr>
          <a:lstStyle/>
          <a:p>
            <a:pPr marL="539751" lvl="1" indent="-269876" algn="l">
              <a:lnSpc>
                <a:spcPts val="3250"/>
              </a:lnSpc>
              <a:buFont typeface="Arial"/>
              <a:buChar char="•"/>
            </a:pPr>
            <a:r>
              <a:rPr lang="en-US" sz="2500">
                <a:solidFill>
                  <a:srgbClr val="000000"/>
                </a:solidFill>
                <a:latin typeface="IBM Plex Sans"/>
                <a:ea typeface="IBM Plex Sans"/>
                <a:cs typeface="IBM Plex Sans"/>
                <a:sym typeface="IBM Plex Sans"/>
              </a:rPr>
              <a:t>HTML</a:t>
            </a:r>
          </a:p>
          <a:p>
            <a:pPr marL="539751" lvl="1" indent="-269876" algn="l">
              <a:lnSpc>
                <a:spcPts val="3250"/>
              </a:lnSpc>
              <a:buFont typeface="Arial"/>
              <a:buChar char="•"/>
            </a:pPr>
            <a:r>
              <a:rPr lang="en-US" sz="2500">
                <a:solidFill>
                  <a:srgbClr val="000000"/>
                </a:solidFill>
                <a:latin typeface="IBM Plex Sans"/>
                <a:ea typeface="IBM Plex Sans"/>
                <a:cs typeface="IBM Plex Sans"/>
                <a:sym typeface="IBM Plex Sans"/>
              </a:rPr>
              <a:t>CSS</a:t>
            </a:r>
          </a:p>
          <a:p>
            <a:pPr marL="539751" lvl="1" indent="-269876" algn="l">
              <a:lnSpc>
                <a:spcPts val="3250"/>
              </a:lnSpc>
              <a:buFont typeface="Arial"/>
              <a:buChar char="•"/>
            </a:pPr>
            <a:r>
              <a:rPr lang="en-US" sz="2500">
                <a:solidFill>
                  <a:srgbClr val="000000"/>
                </a:solidFill>
                <a:latin typeface="IBM Plex Sans"/>
                <a:ea typeface="IBM Plex Sans"/>
                <a:cs typeface="IBM Plex Sans"/>
                <a:sym typeface="IBM Plex Sans"/>
              </a:rPr>
              <a:t>JavaScript</a:t>
            </a:r>
          </a:p>
          <a:p>
            <a:pPr marL="539751" lvl="1" indent="-269876" algn="l">
              <a:lnSpc>
                <a:spcPts val="3250"/>
              </a:lnSpc>
              <a:buFont typeface="Arial"/>
              <a:buChar char="•"/>
            </a:pPr>
            <a:r>
              <a:rPr lang="en-US" sz="2500">
                <a:solidFill>
                  <a:srgbClr val="000000"/>
                </a:solidFill>
                <a:latin typeface="IBM Plex Sans"/>
                <a:ea typeface="IBM Plex Sans"/>
                <a:cs typeface="IBM Plex Sans"/>
                <a:sym typeface="IBM Plex Sans"/>
              </a:rPr>
              <a:t>jQuery</a:t>
            </a:r>
          </a:p>
          <a:p>
            <a:pPr marL="539751" lvl="1" indent="-269876" algn="l">
              <a:lnSpc>
                <a:spcPts val="3250"/>
              </a:lnSpc>
              <a:buFont typeface="Arial"/>
              <a:buChar char="•"/>
            </a:pPr>
            <a:r>
              <a:rPr lang="en-US" sz="2500">
                <a:solidFill>
                  <a:srgbClr val="000000"/>
                </a:solidFill>
                <a:latin typeface="IBM Plex Sans"/>
                <a:ea typeface="IBM Plex Sans"/>
                <a:cs typeface="IBM Plex Sans"/>
                <a:sym typeface="IBM Plex Sans"/>
              </a:rPr>
              <a:t>Bootstrap</a:t>
            </a:r>
          </a:p>
          <a:p>
            <a:pPr algn="l">
              <a:lnSpc>
                <a:spcPts val="3250"/>
              </a:lnSpc>
            </a:pPr>
            <a:endParaRPr lang="en-US" sz="2500">
              <a:solidFill>
                <a:srgbClr val="000000"/>
              </a:solidFill>
              <a:latin typeface="IBM Plex Sans"/>
              <a:ea typeface="IBM Plex Sans"/>
              <a:cs typeface="IBM Plex Sans"/>
              <a:sym typeface="IBM Plex Sans"/>
            </a:endParaRPr>
          </a:p>
          <a:p>
            <a:pPr algn="l">
              <a:lnSpc>
                <a:spcPts val="3639"/>
              </a:lnSpc>
            </a:pPr>
            <a:r>
              <a:rPr lang="en-US" sz="2799" b="1">
                <a:solidFill>
                  <a:srgbClr val="000000"/>
                </a:solidFill>
                <a:latin typeface="IBM Plex Sans Bold"/>
                <a:ea typeface="IBM Plex Sans Bold"/>
                <a:cs typeface="IBM Plex Sans Bold"/>
                <a:sym typeface="IBM Plex Sans Bold"/>
              </a:rPr>
              <a:t>Backend</a:t>
            </a:r>
          </a:p>
          <a:p>
            <a:pPr marL="539751" lvl="1" indent="-269876" algn="l">
              <a:lnSpc>
                <a:spcPts val="3250"/>
              </a:lnSpc>
              <a:buFont typeface="Arial"/>
              <a:buChar char="•"/>
            </a:pPr>
            <a:r>
              <a:rPr lang="en-US" sz="2500">
                <a:solidFill>
                  <a:srgbClr val="000000"/>
                </a:solidFill>
                <a:latin typeface="IBM Plex Sans"/>
                <a:ea typeface="IBM Plex Sans"/>
                <a:cs typeface="IBM Plex Sans"/>
                <a:sym typeface="IBM Plex Sans"/>
              </a:rPr>
              <a:t>Python( Flask ) </a:t>
            </a:r>
          </a:p>
          <a:p>
            <a:pPr algn="l">
              <a:lnSpc>
                <a:spcPts val="3250"/>
              </a:lnSpc>
            </a:pPr>
            <a:endParaRPr lang="en-US" sz="2500">
              <a:solidFill>
                <a:srgbClr val="000000"/>
              </a:solidFill>
              <a:latin typeface="IBM Plex Sans"/>
              <a:ea typeface="IBM Plex Sans"/>
              <a:cs typeface="IBM Plex Sans"/>
              <a:sym typeface="IBM Plex Sans"/>
            </a:endParaRPr>
          </a:p>
          <a:p>
            <a:pPr algn="l">
              <a:lnSpc>
                <a:spcPts val="3250"/>
              </a:lnSpc>
            </a:pPr>
            <a:endParaRPr lang="en-US" sz="2500">
              <a:solidFill>
                <a:srgbClr val="000000"/>
              </a:solidFill>
              <a:latin typeface="IBM Plex Sans"/>
              <a:ea typeface="IBM Plex Sans"/>
              <a:cs typeface="IBM Plex Sans"/>
              <a:sym typeface="IBM Plex Sans"/>
            </a:endParaRPr>
          </a:p>
        </p:txBody>
      </p:sp>
      <p:sp>
        <p:nvSpPr>
          <p:cNvPr id="18" name="TextBox 18"/>
          <p:cNvSpPr txBox="1"/>
          <p:nvPr/>
        </p:nvSpPr>
        <p:spPr>
          <a:xfrm>
            <a:off x="0" y="550854"/>
            <a:ext cx="18134795" cy="1000125"/>
          </a:xfrm>
          <a:prstGeom prst="rect">
            <a:avLst/>
          </a:prstGeom>
        </p:spPr>
        <p:txBody>
          <a:bodyPr lIns="0" tIns="0" rIns="0" bIns="0" rtlCol="0" anchor="t">
            <a:spAutoFit/>
          </a:bodyPr>
          <a:lstStyle/>
          <a:p>
            <a:pPr marL="0" lvl="0" indent="0" algn="ctr">
              <a:lnSpc>
                <a:spcPts val="7800"/>
              </a:lnSpc>
              <a:spcBef>
                <a:spcPct val="0"/>
              </a:spcBef>
            </a:pPr>
            <a:r>
              <a:rPr lang="en-US" sz="6500">
                <a:solidFill>
                  <a:srgbClr val="000000"/>
                </a:solidFill>
                <a:latin typeface="IBM Plex Sans"/>
                <a:ea typeface="IBM Plex Sans"/>
                <a:cs typeface="IBM Plex Sans"/>
                <a:sym typeface="IBM Plex Sans"/>
              </a:rPr>
              <a:t>Technology Stack  &amp; Datasets</a:t>
            </a:r>
          </a:p>
        </p:txBody>
      </p:sp>
      <p:grpSp>
        <p:nvGrpSpPr>
          <p:cNvPr id="19" name="Group 19"/>
          <p:cNvGrpSpPr/>
          <p:nvPr/>
        </p:nvGrpSpPr>
        <p:grpSpPr>
          <a:xfrm>
            <a:off x="12998837" y="2072797"/>
            <a:ext cx="5029200" cy="1628429"/>
            <a:chOff x="0" y="0"/>
            <a:chExt cx="1324563" cy="428887"/>
          </a:xfrm>
        </p:grpSpPr>
        <p:sp>
          <p:nvSpPr>
            <p:cNvPr id="20" name="Freeform 20"/>
            <p:cNvSpPr/>
            <p:nvPr/>
          </p:nvSpPr>
          <p:spPr>
            <a:xfrm>
              <a:off x="0" y="0"/>
              <a:ext cx="1324563" cy="428887"/>
            </a:xfrm>
            <a:custGeom>
              <a:avLst/>
              <a:gdLst/>
              <a:ahLst/>
              <a:cxnLst/>
              <a:rect l="l" t="t" r="r" b="b"/>
              <a:pathLst>
                <a:path w="1324563" h="428887">
                  <a:moveTo>
                    <a:pt x="0" y="0"/>
                  </a:moveTo>
                  <a:lnTo>
                    <a:pt x="1324563" y="0"/>
                  </a:lnTo>
                  <a:lnTo>
                    <a:pt x="1324563" y="428887"/>
                  </a:lnTo>
                  <a:lnTo>
                    <a:pt x="0" y="428887"/>
                  </a:lnTo>
                  <a:close/>
                </a:path>
              </a:pathLst>
            </a:custGeom>
            <a:solidFill>
              <a:srgbClr val="D493FB"/>
            </a:solidFill>
          </p:spPr>
        </p:sp>
        <p:sp>
          <p:nvSpPr>
            <p:cNvPr id="21" name="TextBox 21"/>
            <p:cNvSpPr txBox="1"/>
            <p:nvPr/>
          </p:nvSpPr>
          <p:spPr>
            <a:xfrm>
              <a:off x="0" y="-28575"/>
              <a:ext cx="1324563" cy="457462"/>
            </a:xfrm>
            <a:prstGeom prst="rect">
              <a:avLst/>
            </a:prstGeom>
          </p:spPr>
          <p:txBody>
            <a:bodyPr lIns="50800" tIns="50800" rIns="50800" bIns="50800" rtlCol="0" anchor="ctr"/>
            <a:lstStyle/>
            <a:p>
              <a:pPr algn="ctr">
                <a:lnSpc>
                  <a:spcPts val="3250"/>
                </a:lnSpc>
              </a:pPr>
              <a:endParaRPr/>
            </a:p>
          </p:txBody>
        </p:sp>
      </p:grpSp>
      <p:grpSp>
        <p:nvGrpSpPr>
          <p:cNvPr id="22" name="Group 22"/>
          <p:cNvGrpSpPr/>
          <p:nvPr/>
        </p:nvGrpSpPr>
        <p:grpSpPr>
          <a:xfrm>
            <a:off x="14142163" y="2540641"/>
            <a:ext cx="2573080" cy="1357661"/>
            <a:chOff x="0" y="0"/>
            <a:chExt cx="3430773" cy="1810215"/>
          </a:xfrm>
        </p:grpSpPr>
        <p:sp>
          <p:nvSpPr>
            <p:cNvPr id="23" name="TextBox 23"/>
            <p:cNvSpPr txBox="1"/>
            <p:nvPr/>
          </p:nvSpPr>
          <p:spPr>
            <a:xfrm>
              <a:off x="0" y="-38100"/>
              <a:ext cx="3430773" cy="822960"/>
            </a:xfrm>
            <a:prstGeom prst="rect">
              <a:avLst/>
            </a:prstGeom>
          </p:spPr>
          <p:txBody>
            <a:bodyPr lIns="0" tIns="0" rIns="0" bIns="0" rtlCol="0" anchor="t">
              <a:spAutoFit/>
            </a:bodyPr>
            <a:lstStyle/>
            <a:p>
              <a:pPr algn="l">
                <a:lnSpc>
                  <a:spcPts val="5069"/>
                </a:lnSpc>
              </a:pPr>
              <a:r>
                <a:rPr lang="en-US" sz="3899" b="1">
                  <a:solidFill>
                    <a:srgbClr val="000000"/>
                  </a:solidFill>
                  <a:latin typeface="IBM Plex Sans Bold"/>
                  <a:ea typeface="IBM Plex Sans Bold"/>
                  <a:cs typeface="IBM Plex Sans Bold"/>
                  <a:sym typeface="IBM Plex Sans Bold"/>
                </a:rPr>
                <a:t>Datasets :</a:t>
              </a:r>
            </a:p>
          </p:txBody>
        </p:sp>
        <p:sp>
          <p:nvSpPr>
            <p:cNvPr id="24" name="TextBox 24"/>
            <p:cNvSpPr txBox="1"/>
            <p:nvPr/>
          </p:nvSpPr>
          <p:spPr>
            <a:xfrm>
              <a:off x="0" y="1278171"/>
              <a:ext cx="3430773" cy="532342"/>
            </a:xfrm>
            <a:prstGeom prst="rect">
              <a:avLst/>
            </a:prstGeom>
          </p:spPr>
          <p:txBody>
            <a:bodyPr lIns="0" tIns="0" rIns="0" bIns="0" rtlCol="0" anchor="t">
              <a:spAutoFit/>
            </a:bodyPr>
            <a:lstStyle/>
            <a:p>
              <a:pPr algn="l">
                <a:lnSpc>
                  <a:spcPts val="3250"/>
                </a:lnSpc>
              </a:pPr>
              <a:endParaRPr/>
            </a:p>
          </p:txBody>
        </p:sp>
      </p:grpSp>
      <p:grpSp>
        <p:nvGrpSpPr>
          <p:cNvPr id="25" name="Group 25"/>
          <p:cNvGrpSpPr/>
          <p:nvPr/>
        </p:nvGrpSpPr>
        <p:grpSpPr>
          <a:xfrm>
            <a:off x="13547296" y="3142574"/>
            <a:ext cx="3932281" cy="6272561"/>
            <a:chOff x="0" y="0"/>
            <a:chExt cx="5243041" cy="8363415"/>
          </a:xfrm>
        </p:grpSpPr>
        <p:sp>
          <p:nvSpPr>
            <p:cNvPr id="26" name="TextBox 26"/>
            <p:cNvSpPr txBox="1"/>
            <p:nvPr/>
          </p:nvSpPr>
          <p:spPr>
            <a:xfrm>
              <a:off x="0" y="-38100"/>
              <a:ext cx="5243041" cy="822960"/>
            </a:xfrm>
            <a:prstGeom prst="rect">
              <a:avLst/>
            </a:prstGeom>
          </p:spPr>
          <p:txBody>
            <a:bodyPr lIns="0" tIns="0" rIns="0" bIns="0" rtlCol="0" anchor="t">
              <a:spAutoFit/>
            </a:bodyPr>
            <a:lstStyle/>
            <a:p>
              <a:pPr algn="l">
                <a:lnSpc>
                  <a:spcPts val="5069"/>
                </a:lnSpc>
              </a:pPr>
              <a:endParaRPr/>
            </a:p>
          </p:txBody>
        </p:sp>
        <p:sp>
          <p:nvSpPr>
            <p:cNvPr id="27" name="TextBox 27"/>
            <p:cNvSpPr txBox="1"/>
            <p:nvPr/>
          </p:nvSpPr>
          <p:spPr>
            <a:xfrm>
              <a:off x="0" y="1278171"/>
              <a:ext cx="5243041" cy="7085542"/>
            </a:xfrm>
            <a:prstGeom prst="rect">
              <a:avLst/>
            </a:prstGeom>
          </p:spPr>
          <p:txBody>
            <a:bodyPr lIns="0" tIns="0" rIns="0" bIns="0" rtlCol="0" anchor="t">
              <a:spAutoFit/>
            </a:bodyPr>
            <a:lstStyle/>
            <a:p>
              <a:pPr marL="539751" lvl="1" indent="-269876" algn="l">
                <a:lnSpc>
                  <a:spcPts val="3250"/>
                </a:lnSpc>
                <a:buFont typeface="Arial"/>
                <a:buChar char="•"/>
              </a:pPr>
              <a:r>
                <a:rPr lang="en-US" sz="2500">
                  <a:solidFill>
                    <a:srgbClr val="000000"/>
                  </a:solidFill>
                  <a:latin typeface="IBM Plex Sans"/>
                  <a:ea typeface="IBM Plex Sans"/>
                  <a:cs typeface="IBM Plex Sans"/>
                  <a:sym typeface="IBM Plex Sans"/>
                </a:rPr>
                <a:t>student-scores.csv --&gt;(2000, 15)</a:t>
              </a:r>
            </a:p>
            <a:p>
              <a:pPr algn="l">
                <a:lnSpc>
                  <a:spcPts val="3250"/>
                </a:lnSpc>
              </a:pPr>
              <a:endParaRPr lang="en-US" sz="2500">
                <a:solidFill>
                  <a:srgbClr val="000000"/>
                </a:solidFill>
                <a:latin typeface="IBM Plex Sans"/>
                <a:ea typeface="IBM Plex Sans"/>
                <a:cs typeface="IBM Plex Sans"/>
                <a:sym typeface="IBM Plex Sans"/>
              </a:endParaRPr>
            </a:p>
            <a:p>
              <a:pPr marL="539751" lvl="1" indent="-269876" algn="l">
                <a:lnSpc>
                  <a:spcPts val="3250"/>
                </a:lnSpc>
                <a:buFont typeface="Arial"/>
                <a:buChar char="•"/>
              </a:pPr>
              <a:r>
                <a:rPr lang="en-US" sz="2500">
                  <a:solidFill>
                    <a:srgbClr val="000000"/>
                  </a:solidFill>
                  <a:latin typeface="IBM Plex Sans"/>
                  <a:ea typeface="IBM Plex Sans"/>
                  <a:cs typeface="IBM Plex Sans"/>
                  <a:sym typeface="IBM Plex Sans"/>
                </a:rPr>
                <a:t>udemy_courses.csv --&gt;(3683, 18)</a:t>
              </a:r>
            </a:p>
            <a:p>
              <a:pPr algn="l">
                <a:lnSpc>
                  <a:spcPts val="3250"/>
                </a:lnSpc>
              </a:pPr>
              <a:endParaRPr lang="en-US" sz="2500">
                <a:solidFill>
                  <a:srgbClr val="000000"/>
                </a:solidFill>
                <a:latin typeface="IBM Plex Sans"/>
                <a:ea typeface="IBM Plex Sans"/>
                <a:cs typeface="IBM Plex Sans"/>
                <a:sym typeface="IBM Plex Sans"/>
              </a:endParaRPr>
            </a:p>
            <a:p>
              <a:pPr marL="539751" lvl="1" indent="-269876" algn="l">
                <a:lnSpc>
                  <a:spcPts val="3250"/>
                </a:lnSpc>
                <a:buFont typeface="Arial"/>
                <a:buChar char="•"/>
              </a:pPr>
              <a:r>
                <a:rPr lang="en-US" sz="2500">
                  <a:solidFill>
                    <a:srgbClr val="000000"/>
                  </a:solidFill>
                  <a:latin typeface="IBM Plex Sans"/>
                  <a:ea typeface="IBM Plex Sans"/>
                  <a:cs typeface="IBM Plex Sans"/>
                  <a:sym typeface="IBM Plex Sans"/>
                </a:rPr>
                <a:t>Books.csv --&gt; </a:t>
              </a:r>
            </a:p>
            <a:p>
              <a:pPr algn="l">
                <a:lnSpc>
                  <a:spcPts val="3250"/>
                </a:lnSpc>
              </a:pPr>
              <a:r>
                <a:rPr lang="en-US" sz="2500">
                  <a:solidFill>
                    <a:srgbClr val="000000"/>
                  </a:solidFill>
                  <a:latin typeface="IBM Plex Sans"/>
                  <a:ea typeface="IBM Plex Sans"/>
                  <a:cs typeface="IBM Plex Sans"/>
                  <a:sym typeface="IBM Plex Sans"/>
                </a:rPr>
                <a:t>       (271360,8)</a:t>
              </a:r>
            </a:p>
            <a:p>
              <a:pPr marL="539751" lvl="1" indent="-269876" algn="l">
                <a:lnSpc>
                  <a:spcPts val="3250"/>
                </a:lnSpc>
                <a:buFont typeface="Arial"/>
                <a:buChar char="•"/>
              </a:pPr>
              <a:r>
                <a:rPr lang="en-US" sz="2500">
                  <a:solidFill>
                    <a:srgbClr val="000000"/>
                  </a:solidFill>
                  <a:latin typeface="IBM Plex Sans"/>
                  <a:ea typeface="IBM Plex Sans"/>
                  <a:cs typeface="IBM Plex Sans"/>
                  <a:sym typeface="IBM Plex Sans"/>
                </a:rPr>
                <a:t>Users.csv --&gt; (278858,3)</a:t>
              </a:r>
            </a:p>
            <a:p>
              <a:pPr marL="539751" lvl="1" indent="-269876" algn="l">
                <a:lnSpc>
                  <a:spcPts val="3250"/>
                </a:lnSpc>
                <a:buFont typeface="Arial"/>
                <a:buChar char="•"/>
              </a:pPr>
              <a:r>
                <a:rPr lang="en-US" sz="2500">
                  <a:solidFill>
                    <a:srgbClr val="000000"/>
                  </a:solidFill>
                  <a:latin typeface="IBM Plex Sans"/>
                  <a:ea typeface="IBM Plex Sans"/>
                  <a:cs typeface="IBM Plex Sans"/>
                  <a:sym typeface="IBM Plex Sans"/>
                </a:rPr>
                <a:t>Rating.csv --&gt;(1149780,3)</a:t>
              </a:r>
            </a:p>
            <a:p>
              <a:pPr algn="l">
                <a:lnSpc>
                  <a:spcPts val="3250"/>
                </a:lnSpc>
              </a:pPr>
              <a:endParaRPr lang="en-US" sz="2500">
                <a:solidFill>
                  <a:srgbClr val="000000"/>
                </a:solidFill>
                <a:latin typeface="IBM Plex Sans"/>
                <a:ea typeface="IBM Plex Sans"/>
                <a:cs typeface="IBM Plex Sans"/>
                <a:sym typeface="IBM Plex Sans"/>
              </a:endParaRPr>
            </a:p>
          </p:txBody>
        </p:sp>
      </p:grpSp>
      <p:grpSp>
        <p:nvGrpSpPr>
          <p:cNvPr id="28" name="Group 28"/>
          <p:cNvGrpSpPr/>
          <p:nvPr/>
        </p:nvGrpSpPr>
        <p:grpSpPr>
          <a:xfrm>
            <a:off x="7194266" y="3186017"/>
            <a:ext cx="3932281" cy="5453411"/>
            <a:chOff x="0" y="0"/>
            <a:chExt cx="5243041" cy="7271215"/>
          </a:xfrm>
        </p:grpSpPr>
        <p:sp>
          <p:nvSpPr>
            <p:cNvPr id="29" name="TextBox 29"/>
            <p:cNvSpPr txBox="1"/>
            <p:nvPr/>
          </p:nvSpPr>
          <p:spPr>
            <a:xfrm>
              <a:off x="0" y="-38100"/>
              <a:ext cx="5243041" cy="822960"/>
            </a:xfrm>
            <a:prstGeom prst="rect">
              <a:avLst/>
            </a:prstGeom>
          </p:spPr>
          <p:txBody>
            <a:bodyPr lIns="0" tIns="0" rIns="0" bIns="0" rtlCol="0" anchor="t">
              <a:spAutoFit/>
            </a:bodyPr>
            <a:lstStyle/>
            <a:p>
              <a:pPr algn="l">
                <a:lnSpc>
                  <a:spcPts val="5069"/>
                </a:lnSpc>
              </a:pPr>
              <a:endParaRPr/>
            </a:p>
          </p:txBody>
        </p:sp>
        <p:sp>
          <p:nvSpPr>
            <p:cNvPr id="30" name="TextBox 30"/>
            <p:cNvSpPr txBox="1"/>
            <p:nvPr/>
          </p:nvSpPr>
          <p:spPr>
            <a:xfrm>
              <a:off x="0" y="1278171"/>
              <a:ext cx="5243041" cy="5993342"/>
            </a:xfrm>
            <a:prstGeom prst="rect">
              <a:avLst/>
            </a:prstGeom>
          </p:spPr>
          <p:txBody>
            <a:bodyPr lIns="0" tIns="0" rIns="0" bIns="0" rtlCol="0" anchor="t">
              <a:spAutoFit/>
            </a:bodyPr>
            <a:lstStyle/>
            <a:p>
              <a:pPr marL="539751" lvl="1" indent="-269876" algn="l">
                <a:lnSpc>
                  <a:spcPts val="3250"/>
                </a:lnSpc>
                <a:buFont typeface="Arial"/>
                <a:buChar char="•"/>
              </a:pPr>
              <a:r>
                <a:rPr lang="en-US" sz="2500">
                  <a:solidFill>
                    <a:srgbClr val="000000"/>
                  </a:solidFill>
                  <a:latin typeface="IBM Plex Sans"/>
                  <a:ea typeface="IBM Plex Sans"/>
                  <a:cs typeface="IBM Plex Sans"/>
                  <a:sym typeface="IBM Plex Sans"/>
                </a:rPr>
                <a:t>Popularity-Based Model</a:t>
              </a:r>
            </a:p>
            <a:p>
              <a:pPr marL="539751" lvl="1" indent="-269876" algn="l">
                <a:lnSpc>
                  <a:spcPts val="3250"/>
                </a:lnSpc>
                <a:buFont typeface="Arial"/>
                <a:buChar char="•"/>
              </a:pPr>
              <a:r>
                <a:rPr lang="en-US" sz="2500">
                  <a:solidFill>
                    <a:srgbClr val="000000"/>
                  </a:solidFill>
                  <a:latin typeface="IBM Plex Sans"/>
                  <a:ea typeface="IBM Plex Sans"/>
                  <a:cs typeface="IBM Plex Sans"/>
                  <a:sym typeface="IBM Plex Sans"/>
                </a:rPr>
                <a:t>Collaborative Filtering </a:t>
              </a:r>
            </a:p>
            <a:p>
              <a:pPr marL="539751" lvl="1" indent="-269876" algn="l">
                <a:lnSpc>
                  <a:spcPts val="3250"/>
                </a:lnSpc>
                <a:buFont typeface="Arial"/>
                <a:buChar char="•"/>
              </a:pPr>
              <a:r>
                <a:rPr lang="en-US" sz="2500">
                  <a:solidFill>
                    <a:srgbClr val="000000"/>
                  </a:solidFill>
                  <a:latin typeface="IBM Plex Sans"/>
                  <a:ea typeface="IBM Plex Sans"/>
                  <a:cs typeface="IBM Plex Sans"/>
                  <a:sym typeface="IBM Plex Sans"/>
                </a:rPr>
                <a:t>Cosine Similarity</a:t>
              </a:r>
            </a:p>
            <a:p>
              <a:pPr marL="539751" lvl="1" indent="-269876" algn="l">
                <a:lnSpc>
                  <a:spcPts val="3250"/>
                </a:lnSpc>
                <a:buFont typeface="Arial"/>
                <a:buChar char="•"/>
              </a:pPr>
              <a:r>
                <a:rPr lang="en-US" sz="2500">
                  <a:solidFill>
                    <a:srgbClr val="000000"/>
                  </a:solidFill>
                  <a:latin typeface="IBM Plex Sans"/>
                  <a:ea typeface="IBM Plex Sans"/>
                  <a:cs typeface="IBM Plex Sans"/>
                  <a:sym typeface="IBM Plex Sans"/>
                </a:rPr>
                <a:t>ML algorithms like Logistic Regression ,Support Vector Classifier (SVC) , Random Forest Classifier ,XGBoost</a:t>
              </a:r>
            </a:p>
            <a:p>
              <a:pPr algn="l">
                <a:lnSpc>
                  <a:spcPts val="3250"/>
                </a:lnSpc>
              </a:pPr>
              <a:endParaRPr lang="en-US" sz="2500">
                <a:solidFill>
                  <a:srgbClr val="000000"/>
                </a:solidFill>
                <a:latin typeface="IBM Plex Sans"/>
                <a:ea typeface="IBM Plex Sans"/>
                <a:cs typeface="IBM Plex Sans"/>
                <a:sym typeface="IBM Plex Sans"/>
              </a:endParaRPr>
            </a:p>
          </p:txBody>
        </p:sp>
      </p:grpSp>
      <p:sp>
        <p:nvSpPr>
          <p:cNvPr id="31" name="Freeform 31"/>
          <p:cNvSpPr/>
          <p:nvPr/>
        </p:nvSpPr>
        <p:spPr>
          <a:xfrm>
            <a:off x="-525008" y="-412396"/>
            <a:ext cx="2882191" cy="2882191"/>
          </a:xfrm>
          <a:custGeom>
            <a:avLst/>
            <a:gdLst/>
            <a:ahLst/>
            <a:cxnLst/>
            <a:rect l="l" t="t" r="r" b="b"/>
            <a:pathLst>
              <a:path w="2882191" h="2882191">
                <a:moveTo>
                  <a:pt x="0" y="0"/>
                </a:moveTo>
                <a:lnTo>
                  <a:pt x="2882191" y="0"/>
                </a:lnTo>
                <a:lnTo>
                  <a:pt x="2882191" y="2882192"/>
                </a:lnTo>
                <a:lnTo>
                  <a:pt x="0" y="2882192"/>
                </a:lnTo>
                <a:lnTo>
                  <a:pt x="0" y="0"/>
                </a:lnTo>
                <a:close/>
              </a:path>
            </a:pathLst>
          </a:custGeom>
          <a:blipFill>
            <a:blip r:embed="rId6"/>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0"/>
        </a:solidFill>
        <a:effectLst/>
      </p:bgPr>
    </p:bg>
    <p:spTree>
      <p:nvGrpSpPr>
        <p:cNvPr id="1" name=""/>
        <p:cNvGrpSpPr/>
        <p:nvPr/>
      </p:nvGrpSpPr>
      <p:grpSpPr>
        <a:xfrm>
          <a:off x="0" y="0"/>
          <a:ext cx="0" cy="0"/>
          <a:chOff x="0" y="0"/>
          <a:chExt cx="0" cy="0"/>
        </a:xfrm>
      </p:grpSpPr>
      <p:sp>
        <p:nvSpPr>
          <p:cNvPr id="2" name="TextBox 2"/>
          <p:cNvSpPr txBox="1"/>
          <p:nvPr/>
        </p:nvSpPr>
        <p:spPr>
          <a:xfrm>
            <a:off x="1893341" y="504824"/>
            <a:ext cx="14501319" cy="1171577"/>
          </a:xfrm>
          <a:prstGeom prst="rect">
            <a:avLst/>
          </a:prstGeom>
        </p:spPr>
        <p:txBody>
          <a:bodyPr lIns="0" tIns="0" rIns="0" bIns="0" rtlCol="0" anchor="t">
            <a:spAutoFit/>
          </a:bodyPr>
          <a:lstStyle/>
          <a:p>
            <a:pPr marL="0" lvl="0" indent="0" algn="ctr">
              <a:lnSpc>
                <a:spcPts val="8925"/>
              </a:lnSpc>
            </a:pPr>
            <a:r>
              <a:rPr lang="en-US" sz="8500">
                <a:solidFill>
                  <a:srgbClr val="000000"/>
                </a:solidFill>
                <a:latin typeface="IBM Plex Sans"/>
                <a:ea typeface="IBM Plex Sans"/>
                <a:cs typeface="IBM Plex Sans"/>
                <a:sym typeface="IBM Plex Sans"/>
              </a:rPr>
              <a:t>Key Features</a:t>
            </a:r>
          </a:p>
        </p:txBody>
      </p:sp>
      <p:sp>
        <p:nvSpPr>
          <p:cNvPr id="3" name="AutoShape 3"/>
          <p:cNvSpPr/>
          <p:nvPr/>
        </p:nvSpPr>
        <p:spPr>
          <a:xfrm>
            <a:off x="0" y="2022378"/>
            <a:ext cx="18610249" cy="0"/>
          </a:xfrm>
          <a:prstGeom prst="line">
            <a:avLst/>
          </a:prstGeom>
          <a:ln w="38100" cap="flat">
            <a:solidFill>
              <a:srgbClr val="000000"/>
            </a:solidFill>
            <a:prstDash val="solid"/>
            <a:headEnd type="none" w="sm" len="sm"/>
            <a:tailEnd type="none" w="sm" len="sm"/>
          </a:ln>
        </p:spPr>
      </p:sp>
      <p:sp>
        <p:nvSpPr>
          <p:cNvPr id="4" name="AutoShape 4"/>
          <p:cNvSpPr/>
          <p:nvPr/>
        </p:nvSpPr>
        <p:spPr>
          <a:xfrm>
            <a:off x="6019800" y="2260503"/>
            <a:ext cx="5661971" cy="8269024"/>
          </a:xfrm>
          <a:prstGeom prst="rect">
            <a:avLst/>
          </a:prstGeom>
          <a:solidFill>
            <a:srgbClr val="F2E7F9"/>
          </a:solidFill>
        </p:spPr>
      </p:sp>
      <p:sp>
        <p:nvSpPr>
          <p:cNvPr id="5" name="TextBox 5"/>
          <p:cNvSpPr txBox="1"/>
          <p:nvPr/>
        </p:nvSpPr>
        <p:spPr>
          <a:xfrm>
            <a:off x="6241294" y="4038600"/>
            <a:ext cx="5022100" cy="6048375"/>
          </a:xfrm>
          <a:prstGeom prst="rect">
            <a:avLst/>
          </a:prstGeom>
        </p:spPr>
        <p:txBody>
          <a:bodyPr lIns="0" tIns="0" rIns="0" bIns="0" rtlCol="0" anchor="t">
            <a:spAutoFit/>
          </a:bodyPr>
          <a:lstStyle/>
          <a:p>
            <a:pPr marL="572889" lvl="1" indent="-286445" algn="just">
              <a:lnSpc>
                <a:spcPts val="3184"/>
              </a:lnSpc>
              <a:buAutoNum type="arabicPeriod"/>
            </a:pPr>
            <a:r>
              <a:rPr lang="en-US" sz="2653" b="1">
                <a:solidFill>
                  <a:srgbClr val="000000"/>
                </a:solidFill>
                <a:latin typeface="IBM Plex Sans Bold"/>
                <a:ea typeface="IBM Plex Sans Bold"/>
                <a:cs typeface="IBM Plex Sans Bold"/>
                <a:sym typeface="IBM Plex Sans Bold"/>
              </a:rPr>
              <a:t>Feature Engineering:</a:t>
            </a:r>
          </a:p>
          <a:p>
            <a:pPr algn="just">
              <a:lnSpc>
                <a:spcPts val="2584"/>
              </a:lnSpc>
            </a:pPr>
            <a:endParaRPr lang="en-US" sz="2653" b="1">
              <a:solidFill>
                <a:srgbClr val="000000"/>
              </a:solidFill>
              <a:latin typeface="IBM Plex Sans Bold"/>
              <a:ea typeface="IBM Plex Sans Bold"/>
              <a:cs typeface="IBM Plex Sans Bold"/>
              <a:sym typeface="IBM Plex Sans Bold"/>
            </a:endParaRPr>
          </a:p>
          <a:p>
            <a:pPr marL="508121" lvl="1" indent="-254060" algn="just">
              <a:lnSpc>
                <a:spcPts val="2824"/>
              </a:lnSpc>
              <a:buFont typeface="Arial"/>
              <a:buChar char="•"/>
            </a:pPr>
            <a:r>
              <a:rPr lang="en-US" sz="2353">
                <a:solidFill>
                  <a:srgbClr val="000000"/>
                </a:solidFill>
                <a:latin typeface="IBM Plex Sans"/>
                <a:ea typeface="IBM Plex Sans"/>
                <a:cs typeface="IBM Plex Sans"/>
                <a:sym typeface="IBM Plex Sans"/>
              </a:rPr>
              <a:t>Utilizes students' subject scores, extracurricular activities, and other profile data, transformed into numeric features, to enhance the recommendation accuracy.</a:t>
            </a:r>
          </a:p>
          <a:p>
            <a:pPr algn="just">
              <a:lnSpc>
                <a:spcPts val="2824"/>
              </a:lnSpc>
            </a:pPr>
            <a:endParaRPr lang="en-US" sz="2353">
              <a:solidFill>
                <a:srgbClr val="000000"/>
              </a:solidFill>
              <a:latin typeface="IBM Plex Sans"/>
              <a:ea typeface="IBM Plex Sans"/>
              <a:cs typeface="IBM Plex Sans"/>
              <a:sym typeface="IBM Plex Sans"/>
            </a:endParaRPr>
          </a:p>
          <a:p>
            <a:pPr algn="l">
              <a:lnSpc>
                <a:spcPts val="3184"/>
              </a:lnSpc>
            </a:pPr>
            <a:r>
              <a:rPr lang="en-US" sz="2653">
                <a:solidFill>
                  <a:srgbClr val="000000"/>
                </a:solidFill>
                <a:latin typeface="IBM Plex Sans"/>
                <a:ea typeface="IBM Plex Sans"/>
                <a:cs typeface="IBM Plex Sans"/>
                <a:sym typeface="IBM Plex Sans"/>
              </a:rPr>
              <a:t>   </a:t>
            </a:r>
            <a:r>
              <a:rPr lang="en-US" sz="2653" b="1">
                <a:solidFill>
                  <a:srgbClr val="000000"/>
                </a:solidFill>
                <a:latin typeface="IBM Plex Sans Bold"/>
                <a:ea typeface="IBM Plex Sans Bold"/>
                <a:cs typeface="IBM Plex Sans Bold"/>
                <a:sym typeface="IBM Plex Sans Bold"/>
              </a:rPr>
              <a:t>2.Machine Learning Models       </a:t>
            </a:r>
          </a:p>
          <a:p>
            <a:pPr algn="just">
              <a:lnSpc>
                <a:spcPts val="2824"/>
              </a:lnSpc>
            </a:pPr>
            <a:endParaRPr lang="en-US" sz="2653" b="1">
              <a:solidFill>
                <a:srgbClr val="000000"/>
              </a:solidFill>
              <a:latin typeface="IBM Plex Sans Bold"/>
              <a:ea typeface="IBM Plex Sans Bold"/>
              <a:cs typeface="IBM Plex Sans Bold"/>
              <a:sym typeface="IBM Plex Sans Bold"/>
            </a:endParaRPr>
          </a:p>
          <a:p>
            <a:pPr marL="508121" lvl="1" indent="-254060" algn="just">
              <a:lnSpc>
                <a:spcPts val="2824"/>
              </a:lnSpc>
              <a:buFont typeface="Arial"/>
              <a:buChar char="•"/>
            </a:pPr>
            <a:r>
              <a:rPr lang="en-US" sz="2353">
                <a:solidFill>
                  <a:srgbClr val="000000"/>
                </a:solidFill>
                <a:latin typeface="IBM Plex Sans"/>
                <a:ea typeface="IBM Plex Sans"/>
                <a:cs typeface="IBM Plex Sans"/>
                <a:sym typeface="IBM Plex Sans"/>
              </a:rPr>
              <a:t>Implements various models like Logistic Regression, Random Forest, and XGBoost, providing personalized career advice by identifying patterns in student preferences and skill sets.</a:t>
            </a:r>
          </a:p>
          <a:p>
            <a:pPr marL="0" lvl="0" indent="0" algn="just">
              <a:lnSpc>
                <a:spcPts val="2824"/>
              </a:lnSpc>
            </a:pPr>
            <a:endParaRPr lang="en-US" sz="2353">
              <a:solidFill>
                <a:srgbClr val="000000"/>
              </a:solidFill>
              <a:latin typeface="IBM Plex Sans"/>
              <a:ea typeface="IBM Plex Sans"/>
              <a:cs typeface="IBM Plex Sans"/>
              <a:sym typeface="IBM Plex Sans"/>
            </a:endParaRPr>
          </a:p>
        </p:txBody>
      </p:sp>
      <p:sp>
        <p:nvSpPr>
          <p:cNvPr id="6" name="AutoShape 6"/>
          <p:cNvSpPr/>
          <p:nvPr/>
        </p:nvSpPr>
        <p:spPr>
          <a:xfrm>
            <a:off x="11898715" y="2260503"/>
            <a:ext cx="6037898" cy="8026497"/>
          </a:xfrm>
          <a:prstGeom prst="rect">
            <a:avLst/>
          </a:prstGeom>
          <a:solidFill>
            <a:srgbClr val="F2E7F9"/>
          </a:solidFill>
        </p:spPr>
      </p:sp>
      <p:sp>
        <p:nvSpPr>
          <p:cNvPr id="7" name="TextBox 7"/>
          <p:cNvSpPr txBox="1"/>
          <p:nvPr/>
        </p:nvSpPr>
        <p:spPr>
          <a:xfrm>
            <a:off x="11928355" y="4038600"/>
            <a:ext cx="6037898" cy="6172200"/>
          </a:xfrm>
          <a:prstGeom prst="rect">
            <a:avLst/>
          </a:prstGeom>
        </p:spPr>
        <p:txBody>
          <a:bodyPr lIns="0" tIns="0" rIns="0" bIns="0" rtlCol="0" anchor="t">
            <a:spAutoFit/>
          </a:bodyPr>
          <a:lstStyle/>
          <a:p>
            <a:pPr marL="572889" lvl="1" indent="-286445" algn="l">
              <a:lnSpc>
                <a:spcPts val="3184"/>
              </a:lnSpc>
              <a:buAutoNum type="arabicPeriod"/>
            </a:pPr>
            <a:r>
              <a:rPr lang="en-US" sz="2653" b="1">
                <a:solidFill>
                  <a:srgbClr val="000000"/>
                </a:solidFill>
                <a:latin typeface="IBM Plex Sans Bold"/>
                <a:ea typeface="IBM Plex Sans Bold"/>
                <a:cs typeface="IBM Plex Sans Bold"/>
                <a:sym typeface="IBM Plex Sans Bold"/>
              </a:rPr>
              <a:t>Popularity-Based Model:</a:t>
            </a:r>
          </a:p>
          <a:p>
            <a:pPr algn="l">
              <a:lnSpc>
                <a:spcPts val="3184"/>
              </a:lnSpc>
            </a:pPr>
            <a:endParaRPr lang="en-US" sz="2653" b="1">
              <a:solidFill>
                <a:srgbClr val="000000"/>
              </a:solidFill>
              <a:latin typeface="IBM Plex Sans Bold"/>
              <a:ea typeface="IBM Plex Sans Bold"/>
              <a:cs typeface="IBM Plex Sans Bold"/>
              <a:sym typeface="IBM Plex Sans Bold"/>
            </a:endParaRPr>
          </a:p>
          <a:p>
            <a:pPr marL="508121" lvl="1" indent="-254060" algn="l">
              <a:lnSpc>
                <a:spcPts val="2824"/>
              </a:lnSpc>
              <a:buFont typeface="Arial"/>
              <a:buChar char="•"/>
            </a:pPr>
            <a:r>
              <a:rPr lang="en-US" sz="2353">
                <a:solidFill>
                  <a:srgbClr val="000000"/>
                </a:solidFill>
                <a:latin typeface="IBM Plex Sans"/>
                <a:ea typeface="IBM Plex Sans"/>
                <a:cs typeface="IBM Plex Sans"/>
                <a:sym typeface="IBM Plex Sans"/>
              </a:rPr>
              <a:t>Books are recommended based on their average ratings and the number of ratings.</a:t>
            </a:r>
          </a:p>
          <a:p>
            <a:pPr marL="508121" lvl="1" indent="-254060" algn="l">
              <a:lnSpc>
                <a:spcPts val="2824"/>
              </a:lnSpc>
              <a:buFont typeface="Arial"/>
              <a:buChar char="•"/>
            </a:pPr>
            <a:r>
              <a:rPr lang="en-US" sz="2353">
                <a:solidFill>
                  <a:srgbClr val="000000"/>
                </a:solidFill>
                <a:latin typeface="IBM Plex Sans"/>
                <a:ea typeface="IBM Plex Sans"/>
                <a:cs typeface="IBM Plex Sans"/>
                <a:sym typeface="IBM Plex Sans"/>
              </a:rPr>
              <a:t>Ensures that well-rated and popular books are suggested, improving user satisfaction.</a:t>
            </a:r>
          </a:p>
          <a:p>
            <a:pPr algn="l">
              <a:lnSpc>
                <a:spcPts val="2824"/>
              </a:lnSpc>
            </a:pPr>
            <a:endParaRPr lang="en-US" sz="2353">
              <a:solidFill>
                <a:srgbClr val="000000"/>
              </a:solidFill>
              <a:latin typeface="IBM Plex Sans"/>
              <a:ea typeface="IBM Plex Sans"/>
              <a:cs typeface="IBM Plex Sans"/>
              <a:sym typeface="IBM Plex Sans"/>
            </a:endParaRPr>
          </a:p>
          <a:p>
            <a:pPr marL="0" lvl="0" indent="0" algn="l">
              <a:lnSpc>
                <a:spcPts val="3184"/>
              </a:lnSpc>
            </a:pPr>
            <a:r>
              <a:rPr lang="en-US" sz="2653">
                <a:solidFill>
                  <a:srgbClr val="000000"/>
                </a:solidFill>
                <a:latin typeface="IBM Plex Sans"/>
                <a:ea typeface="IBM Plex Sans"/>
                <a:cs typeface="IBM Plex Sans"/>
                <a:sym typeface="IBM Plex Sans"/>
              </a:rPr>
              <a:t>   </a:t>
            </a:r>
            <a:r>
              <a:rPr lang="en-US" sz="2653" b="1">
                <a:solidFill>
                  <a:srgbClr val="000000"/>
                </a:solidFill>
                <a:latin typeface="IBM Plex Sans Bold"/>
                <a:ea typeface="IBM Plex Sans Bold"/>
                <a:cs typeface="IBM Plex Sans Bold"/>
                <a:sym typeface="IBM Plex Sans Bold"/>
              </a:rPr>
              <a:t>2. Collaborative Filtering:</a:t>
            </a:r>
          </a:p>
          <a:p>
            <a:pPr algn="l">
              <a:lnSpc>
                <a:spcPts val="3184"/>
              </a:lnSpc>
            </a:pPr>
            <a:endParaRPr lang="en-US" sz="2653" b="1">
              <a:solidFill>
                <a:srgbClr val="000000"/>
              </a:solidFill>
              <a:latin typeface="IBM Plex Sans Bold"/>
              <a:ea typeface="IBM Plex Sans Bold"/>
              <a:cs typeface="IBM Plex Sans Bold"/>
              <a:sym typeface="IBM Plex Sans Bold"/>
            </a:endParaRPr>
          </a:p>
          <a:p>
            <a:pPr marL="508121" lvl="1" indent="-254060" algn="l">
              <a:lnSpc>
                <a:spcPts val="2824"/>
              </a:lnSpc>
              <a:buFont typeface="Arial"/>
              <a:buChar char="•"/>
            </a:pPr>
            <a:r>
              <a:rPr lang="en-US" sz="2353">
                <a:solidFill>
                  <a:srgbClr val="000000"/>
                </a:solidFill>
                <a:latin typeface="IBM Plex Sans"/>
                <a:ea typeface="IBM Plex Sans"/>
                <a:cs typeface="IBM Plex Sans"/>
                <a:sym typeface="IBM Plex Sans"/>
              </a:rPr>
              <a:t>Identifies patterns in users' preferences by finding similarities among users.</a:t>
            </a:r>
          </a:p>
          <a:p>
            <a:pPr marL="508121" lvl="1" indent="-254060" algn="l">
              <a:lnSpc>
                <a:spcPts val="2824"/>
              </a:lnSpc>
              <a:buFont typeface="Arial"/>
              <a:buChar char="•"/>
            </a:pPr>
            <a:r>
              <a:rPr lang="en-US" sz="2353">
                <a:solidFill>
                  <a:srgbClr val="000000"/>
                </a:solidFill>
                <a:latin typeface="IBM Plex Sans"/>
                <a:ea typeface="IBM Plex Sans"/>
                <a:cs typeface="IBM Plex Sans"/>
                <a:sym typeface="IBM Plex Sans"/>
              </a:rPr>
              <a:t>This approach suggests books based on how similar users have interacted with them.</a:t>
            </a:r>
          </a:p>
          <a:p>
            <a:pPr marL="0" lvl="0" indent="0" algn="l">
              <a:lnSpc>
                <a:spcPts val="2824"/>
              </a:lnSpc>
            </a:pPr>
            <a:endParaRPr lang="en-US" sz="2353">
              <a:solidFill>
                <a:srgbClr val="000000"/>
              </a:solidFill>
              <a:latin typeface="IBM Plex Sans"/>
              <a:ea typeface="IBM Plex Sans"/>
              <a:cs typeface="IBM Plex Sans"/>
              <a:sym typeface="IBM Plex Sans"/>
            </a:endParaRPr>
          </a:p>
        </p:txBody>
      </p:sp>
      <p:sp>
        <p:nvSpPr>
          <p:cNvPr id="8" name="AutoShape 8"/>
          <p:cNvSpPr/>
          <p:nvPr/>
        </p:nvSpPr>
        <p:spPr>
          <a:xfrm>
            <a:off x="369156" y="2260503"/>
            <a:ext cx="5402994" cy="8026497"/>
          </a:xfrm>
          <a:prstGeom prst="rect">
            <a:avLst/>
          </a:prstGeom>
          <a:solidFill>
            <a:srgbClr val="F2E7F9"/>
          </a:solidFill>
        </p:spPr>
      </p:sp>
      <p:sp>
        <p:nvSpPr>
          <p:cNvPr id="9" name="AutoShape 9"/>
          <p:cNvSpPr/>
          <p:nvPr/>
        </p:nvSpPr>
        <p:spPr>
          <a:xfrm>
            <a:off x="369156" y="2224437"/>
            <a:ext cx="5402994" cy="1245807"/>
          </a:xfrm>
          <a:prstGeom prst="rect">
            <a:avLst/>
          </a:prstGeom>
          <a:solidFill>
            <a:srgbClr val="9600F2"/>
          </a:solidFill>
        </p:spPr>
      </p:sp>
      <p:sp>
        <p:nvSpPr>
          <p:cNvPr id="10" name="AutoShape 10"/>
          <p:cNvSpPr/>
          <p:nvPr/>
        </p:nvSpPr>
        <p:spPr>
          <a:xfrm>
            <a:off x="369156" y="2224437"/>
            <a:ext cx="5402994" cy="1245807"/>
          </a:xfrm>
          <a:prstGeom prst="rect">
            <a:avLst/>
          </a:prstGeom>
          <a:solidFill>
            <a:srgbClr val="D493FB"/>
          </a:solidFill>
        </p:spPr>
      </p:sp>
      <p:sp>
        <p:nvSpPr>
          <p:cNvPr id="11" name="TextBox 11"/>
          <p:cNvSpPr txBox="1"/>
          <p:nvPr/>
        </p:nvSpPr>
        <p:spPr>
          <a:xfrm>
            <a:off x="696635" y="2419837"/>
            <a:ext cx="4732615" cy="942975"/>
          </a:xfrm>
          <a:prstGeom prst="rect">
            <a:avLst/>
          </a:prstGeom>
        </p:spPr>
        <p:txBody>
          <a:bodyPr lIns="0" tIns="0" rIns="0" bIns="0" rtlCol="0" anchor="t">
            <a:spAutoFit/>
          </a:bodyPr>
          <a:lstStyle/>
          <a:p>
            <a:pPr algn="ctr">
              <a:lnSpc>
                <a:spcPts val="3719"/>
              </a:lnSpc>
              <a:spcBef>
                <a:spcPct val="0"/>
              </a:spcBef>
            </a:pPr>
            <a:r>
              <a:rPr lang="en-US" sz="3099" b="1">
                <a:solidFill>
                  <a:srgbClr val="000000"/>
                </a:solidFill>
                <a:latin typeface="IBM Plex Sans Bold"/>
                <a:ea typeface="IBM Plex Sans Bold"/>
                <a:cs typeface="IBM Plex Sans Bold"/>
                <a:sym typeface="IBM Plex Sans Bold"/>
              </a:rPr>
              <a:t>Course Recommendation </a:t>
            </a:r>
          </a:p>
          <a:p>
            <a:pPr algn="ctr">
              <a:lnSpc>
                <a:spcPts val="3719"/>
              </a:lnSpc>
              <a:spcBef>
                <a:spcPct val="0"/>
              </a:spcBef>
            </a:pPr>
            <a:r>
              <a:rPr lang="en-US" sz="3099" b="1">
                <a:solidFill>
                  <a:srgbClr val="000000"/>
                </a:solidFill>
                <a:latin typeface="IBM Plex Sans Bold"/>
                <a:ea typeface="IBM Plex Sans Bold"/>
                <a:cs typeface="IBM Plex Sans Bold"/>
                <a:sym typeface="IBM Plex Sans Bold"/>
              </a:rPr>
              <a:t>System:</a:t>
            </a:r>
          </a:p>
        </p:txBody>
      </p:sp>
      <p:sp>
        <p:nvSpPr>
          <p:cNvPr id="12" name="AutoShape 12"/>
          <p:cNvSpPr/>
          <p:nvPr/>
        </p:nvSpPr>
        <p:spPr>
          <a:xfrm>
            <a:off x="11957996" y="2260503"/>
            <a:ext cx="5978617" cy="1245807"/>
          </a:xfrm>
          <a:prstGeom prst="rect">
            <a:avLst/>
          </a:prstGeom>
          <a:solidFill>
            <a:srgbClr val="D493FB"/>
          </a:solidFill>
        </p:spPr>
      </p:sp>
      <p:sp>
        <p:nvSpPr>
          <p:cNvPr id="13" name="TextBox 13"/>
          <p:cNvSpPr txBox="1"/>
          <p:nvPr/>
        </p:nvSpPr>
        <p:spPr>
          <a:xfrm>
            <a:off x="12613360" y="2407156"/>
            <a:ext cx="4667889" cy="942975"/>
          </a:xfrm>
          <a:prstGeom prst="rect">
            <a:avLst/>
          </a:prstGeom>
        </p:spPr>
        <p:txBody>
          <a:bodyPr lIns="0" tIns="0" rIns="0" bIns="0" rtlCol="0" anchor="t">
            <a:spAutoFit/>
          </a:bodyPr>
          <a:lstStyle/>
          <a:p>
            <a:pPr algn="ctr">
              <a:lnSpc>
                <a:spcPts val="3719"/>
              </a:lnSpc>
              <a:spcBef>
                <a:spcPct val="0"/>
              </a:spcBef>
            </a:pPr>
            <a:r>
              <a:rPr lang="en-US" sz="3099" b="1">
                <a:solidFill>
                  <a:srgbClr val="000000"/>
                </a:solidFill>
                <a:latin typeface="IBM Plex Sans Bold"/>
                <a:ea typeface="IBM Plex Sans Bold"/>
                <a:cs typeface="IBM Plex Sans Bold"/>
                <a:sym typeface="IBM Plex Sans Bold"/>
              </a:rPr>
              <a:t>Book Recommendation System:</a:t>
            </a:r>
          </a:p>
        </p:txBody>
      </p:sp>
      <p:sp>
        <p:nvSpPr>
          <p:cNvPr id="14" name="AutoShape 14"/>
          <p:cNvSpPr/>
          <p:nvPr/>
        </p:nvSpPr>
        <p:spPr>
          <a:xfrm>
            <a:off x="6050847" y="2273183"/>
            <a:ext cx="5630924" cy="1245807"/>
          </a:xfrm>
          <a:prstGeom prst="rect">
            <a:avLst/>
          </a:prstGeom>
          <a:solidFill>
            <a:srgbClr val="D493FB"/>
          </a:solidFill>
        </p:spPr>
      </p:sp>
      <p:sp>
        <p:nvSpPr>
          <p:cNvPr id="15" name="TextBox 15"/>
          <p:cNvSpPr txBox="1"/>
          <p:nvPr/>
        </p:nvSpPr>
        <p:spPr>
          <a:xfrm>
            <a:off x="6494545" y="2407156"/>
            <a:ext cx="4681776" cy="942975"/>
          </a:xfrm>
          <a:prstGeom prst="rect">
            <a:avLst/>
          </a:prstGeom>
        </p:spPr>
        <p:txBody>
          <a:bodyPr lIns="0" tIns="0" rIns="0" bIns="0" rtlCol="0" anchor="t">
            <a:spAutoFit/>
          </a:bodyPr>
          <a:lstStyle/>
          <a:p>
            <a:pPr algn="ctr">
              <a:lnSpc>
                <a:spcPts val="3719"/>
              </a:lnSpc>
              <a:spcBef>
                <a:spcPct val="0"/>
              </a:spcBef>
            </a:pPr>
            <a:r>
              <a:rPr lang="en-US" sz="3099" b="1">
                <a:solidFill>
                  <a:srgbClr val="000000"/>
                </a:solidFill>
                <a:latin typeface="IBM Plex Sans Bold"/>
                <a:ea typeface="IBM Plex Sans Bold"/>
                <a:cs typeface="IBM Plex Sans Bold"/>
                <a:sym typeface="IBM Plex Sans Bold"/>
              </a:rPr>
              <a:t>Career Recommendation </a:t>
            </a:r>
          </a:p>
          <a:p>
            <a:pPr algn="ctr">
              <a:lnSpc>
                <a:spcPts val="3719"/>
              </a:lnSpc>
              <a:spcBef>
                <a:spcPct val="0"/>
              </a:spcBef>
            </a:pPr>
            <a:r>
              <a:rPr lang="en-US" sz="3099" b="1">
                <a:solidFill>
                  <a:srgbClr val="000000"/>
                </a:solidFill>
                <a:latin typeface="IBM Plex Sans Bold"/>
                <a:ea typeface="IBM Plex Sans Bold"/>
                <a:cs typeface="IBM Plex Sans Bold"/>
                <a:sym typeface="IBM Plex Sans Bold"/>
              </a:rPr>
              <a:t>System:</a:t>
            </a:r>
          </a:p>
        </p:txBody>
      </p:sp>
      <p:sp>
        <p:nvSpPr>
          <p:cNvPr id="16" name="TextBox 16"/>
          <p:cNvSpPr txBox="1"/>
          <p:nvPr/>
        </p:nvSpPr>
        <p:spPr>
          <a:xfrm>
            <a:off x="696635" y="3999230"/>
            <a:ext cx="4732615" cy="5130800"/>
          </a:xfrm>
          <a:prstGeom prst="rect">
            <a:avLst/>
          </a:prstGeom>
        </p:spPr>
        <p:txBody>
          <a:bodyPr lIns="0" tIns="0" rIns="0" bIns="0" rtlCol="0" anchor="t">
            <a:spAutoFit/>
          </a:bodyPr>
          <a:lstStyle/>
          <a:p>
            <a:pPr marL="572133" lvl="1" indent="-286066" algn="l">
              <a:lnSpc>
                <a:spcPts val="3444"/>
              </a:lnSpc>
              <a:spcBef>
                <a:spcPct val="0"/>
              </a:spcBef>
              <a:buAutoNum type="arabicPeriod"/>
            </a:pPr>
            <a:r>
              <a:rPr lang="en-US" sz="2649" b="1">
                <a:solidFill>
                  <a:srgbClr val="000000"/>
                </a:solidFill>
                <a:latin typeface="IBM Plex Sans Bold"/>
                <a:ea typeface="IBM Plex Sans Bold"/>
                <a:cs typeface="IBM Plex Sans Bold"/>
                <a:sym typeface="IBM Plex Sans Bold"/>
              </a:rPr>
              <a:t>Cosine Similarity-Based Recommendations</a:t>
            </a:r>
          </a:p>
          <a:p>
            <a:pPr marL="507364" lvl="1" indent="-253682" algn="l">
              <a:lnSpc>
                <a:spcPts val="3054"/>
              </a:lnSpc>
              <a:buFont typeface="Arial"/>
              <a:buChar char="•"/>
            </a:pPr>
            <a:r>
              <a:rPr lang="en-US" sz="2349">
                <a:solidFill>
                  <a:srgbClr val="000000"/>
                </a:solidFill>
                <a:latin typeface="IBM Plex Sans"/>
                <a:ea typeface="IBM Plex Sans"/>
                <a:cs typeface="IBM Plex Sans"/>
                <a:sym typeface="IBM Plex Sans"/>
              </a:rPr>
              <a:t>Uses Cosine Similarity to measure the relevance between subjects and suggest the most suitable Udemy courses.</a:t>
            </a:r>
          </a:p>
          <a:p>
            <a:pPr algn="l">
              <a:lnSpc>
                <a:spcPts val="3054"/>
              </a:lnSpc>
            </a:pPr>
            <a:endParaRPr lang="en-US" sz="2349">
              <a:solidFill>
                <a:srgbClr val="000000"/>
              </a:solidFill>
              <a:latin typeface="IBM Plex Sans"/>
              <a:ea typeface="IBM Plex Sans"/>
              <a:cs typeface="IBM Plex Sans"/>
              <a:sym typeface="IBM Plex Sans"/>
            </a:endParaRPr>
          </a:p>
          <a:p>
            <a:pPr algn="l">
              <a:lnSpc>
                <a:spcPts val="3444"/>
              </a:lnSpc>
              <a:spcBef>
                <a:spcPct val="0"/>
              </a:spcBef>
            </a:pPr>
            <a:r>
              <a:rPr lang="en-US" sz="2649">
                <a:solidFill>
                  <a:srgbClr val="000000"/>
                </a:solidFill>
                <a:latin typeface="IBM Plex Sans"/>
                <a:ea typeface="IBM Plex Sans"/>
                <a:cs typeface="IBM Plex Sans"/>
                <a:sym typeface="IBM Plex Sans"/>
              </a:rPr>
              <a:t>2.</a:t>
            </a:r>
            <a:r>
              <a:rPr lang="en-US" sz="2649" b="1">
                <a:solidFill>
                  <a:srgbClr val="000000"/>
                </a:solidFill>
                <a:latin typeface="IBM Plex Sans Bold"/>
                <a:ea typeface="IBM Plex Sans Bold"/>
                <a:cs typeface="IBM Plex Sans Bold"/>
                <a:sym typeface="IBM Plex Sans Bold"/>
              </a:rPr>
              <a:t> Udemy Course Redirection</a:t>
            </a:r>
          </a:p>
          <a:p>
            <a:pPr algn="l">
              <a:lnSpc>
                <a:spcPts val="3444"/>
              </a:lnSpc>
              <a:spcBef>
                <a:spcPct val="0"/>
              </a:spcBef>
            </a:pPr>
            <a:endParaRPr lang="en-US" sz="2649" b="1">
              <a:solidFill>
                <a:srgbClr val="000000"/>
              </a:solidFill>
              <a:latin typeface="IBM Plex Sans Bold"/>
              <a:ea typeface="IBM Plex Sans Bold"/>
              <a:cs typeface="IBM Plex Sans Bold"/>
              <a:sym typeface="IBM Plex Sans Bold"/>
            </a:endParaRPr>
          </a:p>
          <a:p>
            <a:pPr marL="507364" lvl="1" indent="-253682" algn="l">
              <a:lnSpc>
                <a:spcPts val="3054"/>
              </a:lnSpc>
              <a:buFont typeface="Arial"/>
              <a:buChar char="•"/>
            </a:pPr>
            <a:r>
              <a:rPr lang="en-US" sz="2349">
                <a:solidFill>
                  <a:srgbClr val="000000"/>
                </a:solidFill>
                <a:latin typeface="IBM Plex Sans"/>
                <a:ea typeface="IBM Plex Sans"/>
                <a:cs typeface="IBM Plex Sans"/>
                <a:sym typeface="IBM Plex Sans"/>
              </a:rPr>
              <a:t>Redirects students to Udemy for detailed course information and enrollment options.</a:t>
            </a:r>
          </a:p>
        </p:txBody>
      </p:sp>
      <p:sp>
        <p:nvSpPr>
          <p:cNvPr id="17" name="Freeform 17"/>
          <p:cNvSpPr/>
          <p:nvPr/>
        </p:nvSpPr>
        <p:spPr>
          <a:xfrm>
            <a:off x="-15698" y="-66419"/>
            <a:ext cx="2088797" cy="2088797"/>
          </a:xfrm>
          <a:custGeom>
            <a:avLst/>
            <a:gdLst/>
            <a:ahLst/>
            <a:cxnLst/>
            <a:rect l="l" t="t" r="r" b="b"/>
            <a:pathLst>
              <a:path w="2088797" h="2088797">
                <a:moveTo>
                  <a:pt x="0" y="0"/>
                </a:moveTo>
                <a:lnTo>
                  <a:pt x="2088796" y="0"/>
                </a:lnTo>
                <a:lnTo>
                  <a:pt x="2088796" y="2088797"/>
                </a:lnTo>
                <a:lnTo>
                  <a:pt x="0" y="2088797"/>
                </a:lnTo>
                <a:lnTo>
                  <a:pt x="0" y="0"/>
                </a:lnTo>
                <a:close/>
              </a:path>
            </a:pathLst>
          </a:custGeom>
          <a:blipFill>
            <a:blip r:embed="rId2"/>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0"/>
        </a:solidFill>
        <a:effectLst/>
      </p:bgPr>
    </p:bg>
    <p:spTree>
      <p:nvGrpSpPr>
        <p:cNvPr id="1" name=""/>
        <p:cNvGrpSpPr/>
        <p:nvPr/>
      </p:nvGrpSpPr>
      <p:grpSpPr>
        <a:xfrm>
          <a:off x="0" y="0"/>
          <a:ext cx="0" cy="0"/>
          <a:chOff x="0" y="0"/>
          <a:chExt cx="0" cy="0"/>
        </a:xfrm>
      </p:grpSpPr>
      <p:sp>
        <p:nvSpPr>
          <p:cNvPr id="2" name="Freeform 2"/>
          <p:cNvSpPr/>
          <p:nvPr/>
        </p:nvSpPr>
        <p:spPr>
          <a:xfrm>
            <a:off x="9144000" y="521690"/>
            <a:ext cx="9144000" cy="9430573"/>
          </a:xfrm>
          <a:custGeom>
            <a:avLst/>
            <a:gdLst/>
            <a:ahLst/>
            <a:cxnLst/>
            <a:rect l="l" t="t" r="r" b="b"/>
            <a:pathLst>
              <a:path w="9144000" h="9430573">
                <a:moveTo>
                  <a:pt x="0" y="0"/>
                </a:moveTo>
                <a:lnTo>
                  <a:pt x="9144000" y="0"/>
                </a:lnTo>
                <a:lnTo>
                  <a:pt x="9144000" y="9430573"/>
                </a:lnTo>
                <a:lnTo>
                  <a:pt x="0" y="9430573"/>
                </a:lnTo>
                <a:lnTo>
                  <a:pt x="0" y="0"/>
                </a:lnTo>
                <a:close/>
              </a:path>
            </a:pathLst>
          </a:custGeom>
          <a:blipFill>
            <a:blip r:embed="rId2"/>
            <a:stretch>
              <a:fillRect l="-3377" r="-3377"/>
            </a:stretch>
          </a:blipFill>
        </p:spPr>
      </p:sp>
      <p:sp>
        <p:nvSpPr>
          <p:cNvPr id="3" name="Freeform 3"/>
          <p:cNvSpPr/>
          <p:nvPr/>
        </p:nvSpPr>
        <p:spPr>
          <a:xfrm>
            <a:off x="0" y="-14681"/>
            <a:ext cx="9144000" cy="10301681"/>
          </a:xfrm>
          <a:custGeom>
            <a:avLst/>
            <a:gdLst/>
            <a:ahLst/>
            <a:cxnLst/>
            <a:rect l="l" t="t" r="r" b="b"/>
            <a:pathLst>
              <a:path w="9144000" h="10301681">
                <a:moveTo>
                  <a:pt x="0" y="0"/>
                </a:moveTo>
                <a:lnTo>
                  <a:pt x="9144000" y="0"/>
                </a:lnTo>
                <a:lnTo>
                  <a:pt x="9144000" y="10301681"/>
                </a:lnTo>
                <a:lnTo>
                  <a:pt x="0" y="10301681"/>
                </a:lnTo>
                <a:lnTo>
                  <a:pt x="0" y="0"/>
                </a:lnTo>
                <a:close/>
              </a:path>
            </a:pathLst>
          </a:custGeom>
          <a:blipFill>
            <a:blip r:embed="rId3"/>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Tech Pattern Concentric Irregular Rings Blank in Middle"/>
          <p:cNvSpPr/>
          <p:nvPr/>
        </p:nvSpPr>
        <p:spPr>
          <a:xfrm>
            <a:off x="14580734" y="-3643688"/>
            <a:ext cx="13055029" cy="9542040"/>
          </a:xfrm>
          <a:custGeom>
            <a:avLst/>
            <a:gdLst/>
            <a:ahLst/>
            <a:cxnLst/>
            <a:rect l="l" t="t" r="r" b="b"/>
            <a:pathLst>
              <a:path w="13055029" h="9542040">
                <a:moveTo>
                  <a:pt x="0" y="0"/>
                </a:moveTo>
                <a:lnTo>
                  <a:pt x="13055029" y="0"/>
                </a:lnTo>
                <a:lnTo>
                  <a:pt x="13055029" y="9542040"/>
                </a:lnTo>
                <a:lnTo>
                  <a:pt x="0" y="9542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descr="Tech Pattern Concentric Irregular Rings Blank in Middle"/>
          <p:cNvSpPr/>
          <p:nvPr/>
        </p:nvSpPr>
        <p:spPr>
          <a:xfrm>
            <a:off x="-5498815" y="7073210"/>
            <a:ext cx="13055029" cy="9542040"/>
          </a:xfrm>
          <a:custGeom>
            <a:avLst/>
            <a:gdLst/>
            <a:ahLst/>
            <a:cxnLst/>
            <a:rect l="l" t="t" r="r" b="b"/>
            <a:pathLst>
              <a:path w="13055029" h="9542040">
                <a:moveTo>
                  <a:pt x="0" y="0"/>
                </a:moveTo>
                <a:lnTo>
                  <a:pt x="13055030" y="0"/>
                </a:lnTo>
                <a:lnTo>
                  <a:pt x="13055030" y="9542040"/>
                </a:lnTo>
                <a:lnTo>
                  <a:pt x="0" y="9542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2199445" y="1203532"/>
            <a:ext cx="8022194" cy="806157"/>
          </a:xfrm>
          <a:prstGeom prst="rect">
            <a:avLst/>
          </a:prstGeom>
        </p:spPr>
        <p:txBody>
          <a:bodyPr lIns="0" tIns="0" rIns="0" bIns="0" rtlCol="0" anchor="t">
            <a:spAutoFit/>
          </a:bodyPr>
          <a:lstStyle/>
          <a:p>
            <a:pPr marL="0" lvl="0" indent="0" algn="l">
              <a:lnSpc>
                <a:spcPts val="6108"/>
              </a:lnSpc>
            </a:pPr>
            <a:r>
              <a:rPr lang="en-US" sz="5817">
                <a:solidFill>
                  <a:srgbClr val="000000"/>
                </a:solidFill>
                <a:latin typeface="IBM Plex Sans"/>
                <a:ea typeface="IBM Plex Sans"/>
                <a:cs typeface="IBM Plex Sans"/>
                <a:sym typeface="IBM Plex Sans"/>
              </a:rPr>
              <a:t>Future Enhancements</a:t>
            </a:r>
          </a:p>
        </p:txBody>
      </p:sp>
      <p:sp>
        <p:nvSpPr>
          <p:cNvPr id="5" name="TextBox 5"/>
          <p:cNvSpPr txBox="1"/>
          <p:nvPr/>
        </p:nvSpPr>
        <p:spPr>
          <a:xfrm>
            <a:off x="2221952" y="3265179"/>
            <a:ext cx="13866603" cy="4840605"/>
          </a:xfrm>
          <a:prstGeom prst="rect">
            <a:avLst/>
          </a:prstGeom>
        </p:spPr>
        <p:txBody>
          <a:bodyPr lIns="0" tIns="0" rIns="0" bIns="0" rtlCol="0" anchor="t">
            <a:spAutoFit/>
          </a:bodyPr>
          <a:lstStyle/>
          <a:p>
            <a:pPr marL="561339" lvl="1" indent="-280669" algn="l">
              <a:lnSpc>
                <a:spcPts val="3639"/>
              </a:lnSpc>
              <a:buFont typeface="Arial"/>
              <a:buChar char="•"/>
            </a:pPr>
            <a:r>
              <a:rPr lang="en-US" sz="2599" b="1">
                <a:solidFill>
                  <a:srgbClr val="000000"/>
                </a:solidFill>
                <a:latin typeface="IBM Plex Sans Bold"/>
                <a:ea typeface="IBM Plex Sans Bold"/>
                <a:cs typeface="IBM Plex Sans Bold"/>
                <a:sym typeface="IBM Plex Sans Bold"/>
              </a:rPr>
              <a:t>Expand Learning Resources:</a:t>
            </a:r>
          </a:p>
          <a:p>
            <a:pPr algn="l">
              <a:lnSpc>
                <a:spcPts val="3499"/>
              </a:lnSpc>
            </a:pPr>
            <a:r>
              <a:rPr lang="en-US" sz="2499">
                <a:solidFill>
                  <a:srgbClr val="000000"/>
                </a:solidFill>
                <a:latin typeface="IBM Plex Sans"/>
                <a:ea typeface="IBM Plex Sans"/>
                <a:cs typeface="IBM Plex Sans"/>
                <a:sym typeface="IBM Plex Sans"/>
              </a:rPr>
              <a:t>       Incorporate additional resources such as video tutorials, research papers, or podcasts.</a:t>
            </a:r>
          </a:p>
          <a:p>
            <a:pPr algn="l">
              <a:lnSpc>
                <a:spcPts val="3499"/>
              </a:lnSpc>
            </a:pPr>
            <a:endParaRPr lang="en-US" sz="2499">
              <a:solidFill>
                <a:srgbClr val="000000"/>
              </a:solidFill>
              <a:latin typeface="IBM Plex Sans"/>
              <a:ea typeface="IBM Plex Sans"/>
              <a:cs typeface="IBM Plex Sans"/>
              <a:sym typeface="IBM Plex Sans"/>
            </a:endParaRPr>
          </a:p>
          <a:p>
            <a:pPr marL="561339" lvl="1" indent="-280669" algn="l">
              <a:lnSpc>
                <a:spcPts val="3639"/>
              </a:lnSpc>
              <a:buFont typeface="Arial"/>
              <a:buChar char="•"/>
            </a:pPr>
            <a:r>
              <a:rPr lang="en-US" sz="2599" b="1">
                <a:solidFill>
                  <a:srgbClr val="000000"/>
                </a:solidFill>
                <a:latin typeface="IBM Plex Sans Bold"/>
                <a:ea typeface="IBM Plex Sans Bold"/>
                <a:cs typeface="IBM Plex Sans Bold"/>
                <a:sym typeface="IBM Plex Sans Bold"/>
              </a:rPr>
              <a:t>Improved Personalization:</a:t>
            </a:r>
          </a:p>
          <a:p>
            <a:pPr algn="l">
              <a:lnSpc>
                <a:spcPts val="3499"/>
              </a:lnSpc>
            </a:pPr>
            <a:r>
              <a:rPr lang="en-US" sz="2499">
                <a:solidFill>
                  <a:srgbClr val="000000"/>
                </a:solidFill>
                <a:latin typeface="IBM Plex Sans"/>
                <a:ea typeface="IBM Plex Sans"/>
                <a:cs typeface="IBM Plex Sans"/>
                <a:sym typeface="IBM Plex Sans"/>
              </a:rPr>
              <a:t>       Use deeper machine learning models for even more accurate career recommendations.</a:t>
            </a:r>
          </a:p>
          <a:p>
            <a:pPr algn="l">
              <a:lnSpc>
                <a:spcPts val="3499"/>
              </a:lnSpc>
            </a:pPr>
            <a:endParaRPr lang="en-US" sz="2499">
              <a:solidFill>
                <a:srgbClr val="000000"/>
              </a:solidFill>
              <a:latin typeface="IBM Plex Sans"/>
              <a:ea typeface="IBM Plex Sans"/>
              <a:cs typeface="IBM Plex Sans"/>
              <a:sym typeface="IBM Plex Sans"/>
            </a:endParaRPr>
          </a:p>
          <a:p>
            <a:pPr marL="539749" lvl="1" indent="-269875" algn="l">
              <a:lnSpc>
                <a:spcPts val="3499"/>
              </a:lnSpc>
              <a:buFont typeface="Arial"/>
              <a:buChar char="•"/>
            </a:pPr>
            <a:r>
              <a:rPr lang="en-US" sz="2499" b="1">
                <a:solidFill>
                  <a:srgbClr val="000000"/>
                </a:solidFill>
                <a:latin typeface="IBM Plex Sans Bold"/>
                <a:ea typeface="IBM Plex Sans Bold"/>
                <a:cs typeface="IBM Plex Sans Bold"/>
                <a:sym typeface="IBM Plex Sans Bold"/>
              </a:rPr>
              <a:t>Multilingual Support:</a:t>
            </a:r>
          </a:p>
          <a:p>
            <a:pPr algn="l">
              <a:lnSpc>
                <a:spcPts val="3499"/>
              </a:lnSpc>
            </a:pPr>
            <a:r>
              <a:rPr lang="en-US" sz="2499">
                <a:solidFill>
                  <a:srgbClr val="000000"/>
                </a:solidFill>
                <a:latin typeface="IBM Plex Sans"/>
                <a:ea typeface="IBM Plex Sans"/>
                <a:cs typeface="IBM Plex Sans"/>
                <a:sym typeface="IBM Plex Sans"/>
              </a:rPr>
              <a:t>       Enable students to search for courses and books in multiple languages.</a:t>
            </a:r>
          </a:p>
          <a:p>
            <a:pPr algn="l">
              <a:lnSpc>
                <a:spcPts val="3499"/>
              </a:lnSpc>
            </a:pPr>
            <a:endParaRPr lang="en-US" sz="2499">
              <a:solidFill>
                <a:srgbClr val="000000"/>
              </a:solidFill>
              <a:latin typeface="IBM Plex Sans"/>
              <a:ea typeface="IBM Plex Sans"/>
              <a:cs typeface="IBM Plex Sans"/>
              <a:sym typeface="IBM Plex Sans"/>
            </a:endParaRPr>
          </a:p>
          <a:p>
            <a:pPr marL="539749" lvl="1" indent="-269875" algn="l">
              <a:lnSpc>
                <a:spcPts val="3499"/>
              </a:lnSpc>
              <a:buFont typeface="Arial"/>
              <a:buChar char="•"/>
            </a:pPr>
            <a:r>
              <a:rPr lang="en-US" sz="2499" b="1">
                <a:solidFill>
                  <a:srgbClr val="000000"/>
                </a:solidFill>
                <a:latin typeface="IBM Plex Sans Bold"/>
                <a:ea typeface="IBM Plex Sans Bold"/>
                <a:cs typeface="IBM Plex Sans Bold"/>
                <a:sym typeface="IBM Plex Sans Bold"/>
              </a:rPr>
              <a:t>Gamification:</a:t>
            </a:r>
          </a:p>
          <a:p>
            <a:pPr algn="l">
              <a:lnSpc>
                <a:spcPts val="3499"/>
              </a:lnSpc>
            </a:pPr>
            <a:r>
              <a:rPr lang="en-US" sz="2499">
                <a:solidFill>
                  <a:srgbClr val="000000"/>
                </a:solidFill>
                <a:latin typeface="IBM Plex Sans"/>
                <a:ea typeface="IBM Plex Sans"/>
                <a:cs typeface="IBM Plex Sans"/>
                <a:sym typeface="IBM Plex Sans"/>
              </a:rPr>
              <a:t>        Introduce gamified elements like achievement badges to motivate learning.</a:t>
            </a:r>
          </a:p>
        </p:txBody>
      </p:sp>
      <p:sp>
        <p:nvSpPr>
          <p:cNvPr id="6" name="AutoShape 6"/>
          <p:cNvSpPr/>
          <p:nvPr/>
        </p:nvSpPr>
        <p:spPr>
          <a:xfrm>
            <a:off x="2221952" y="2469435"/>
            <a:ext cx="13844095" cy="0"/>
          </a:xfrm>
          <a:prstGeom prst="line">
            <a:avLst/>
          </a:prstGeom>
          <a:ln w="38100" cap="flat">
            <a:solidFill>
              <a:srgbClr val="9600F2"/>
            </a:solidFill>
            <a:prstDash val="solid"/>
            <a:headEnd type="none" w="sm" len="sm"/>
            <a:tailEnd type="none" w="sm" len="sm"/>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155561" y="1127332"/>
            <a:ext cx="13976878" cy="7170082"/>
            <a:chOff x="0" y="0"/>
            <a:chExt cx="18635838" cy="9560110"/>
          </a:xfrm>
        </p:grpSpPr>
        <p:sp>
          <p:nvSpPr>
            <p:cNvPr id="3" name="TextBox 3"/>
            <p:cNvSpPr txBox="1"/>
            <p:nvPr/>
          </p:nvSpPr>
          <p:spPr>
            <a:xfrm>
              <a:off x="0" y="-11"/>
              <a:ext cx="18635838" cy="1727200"/>
            </a:xfrm>
            <a:prstGeom prst="rect">
              <a:avLst/>
            </a:prstGeom>
          </p:spPr>
          <p:txBody>
            <a:bodyPr lIns="0" tIns="0" rIns="0" bIns="0" rtlCol="0" anchor="t">
              <a:spAutoFit/>
            </a:bodyPr>
            <a:lstStyle/>
            <a:p>
              <a:pPr marL="0" lvl="0" indent="0" algn="ctr">
                <a:lnSpc>
                  <a:spcPts val="10200"/>
                </a:lnSpc>
                <a:spcBef>
                  <a:spcPct val="0"/>
                </a:spcBef>
              </a:pPr>
              <a:r>
                <a:rPr lang="en-US" sz="8500">
                  <a:solidFill>
                    <a:srgbClr val="000000"/>
                  </a:solidFill>
                  <a:latin typeface="IBM Plex Sans"/>
                  <a:ea typeface="IBM Plex Sans"/>
                  <a:cs typeface="IBM Plex Sans"/>
                  <a:sym typeface="IBM Plex Sans"/>
                </a:rPr>
                <a:t>Conclusion</a:t>
              </a:r>
            </a:p>
          </p:txBody>
        </p:sp>
        <p:sp>
          <p:nvSpPr>
            <p:cNvPr id="4" name="TextBox 4"/>
            <p:cNvSpPr txBox="1"/>
            <p:nvPr/>
          </p:nvSpPr>
          <p:spPr>
            <a:xfrm>
              <a:off x="0" y="2317957"/>
              <a:ext cx="18635838" cy="7242175"/>
            </a:xfrm>
            <a:prstGeom prst="rect">
              <a:avLst/>
            </a:prstGeom>
          </p:spPr>
          <p:txBody>
            <a:bodyPr lIns="0" tIns="0" rIns="0" bIns="0" rtlCol="0" anchor="t">
              <a:spAutoFit/>
            </a:bodyPr>
            <a:lstStyle/>
            <a:p>
              <a:pPr marL="647702" lvl="1" indent="-323851" algn="l">
                <a:lnSpc>
                  <a:spcPts val="3900"/>
                </a:lnSpc>
                <a:buFont typeface="Arial"/>
                <a:buChar char="•"/>
              </a:pPr>
              <a:r>
                <a:rPr lang="en-US" sz="3000">
                  <a:solidFill>
                    <a:srgbClr val="000000"/>
                  </a:solidFill>
                  <a:latin typeface="IBM Plex Sans"/>
                  <a:ea typeface="IBM Plex Sans"/>
                  <a:cs typeface="IBM Plex Sans"/>
                  <a:sym typeface="IBM Plex Sans"/>
                </a:rPr>
                <a:t>EduVerse streamlines the learning journey for students by offering personalized book, course, and career recommendations.</a:t>
              </a:r>
            </a:p>
            <a:p>
              <a:pPr algn="l">
                <a:lnSpc>
                  <a:spcPts val="3900"/>
                </a:lnSpc>
              </a:pPr>
              <a:endParaRPr lang="en-US" sz="3000">
                <a:solidFill>
                  <a:srgbClr val="000000"/>
                </a:solidFill>
                <a:latin typeface="IBM Plex Sans"/>
                <a:ea typeface="IBM Plex Sans"/>
                <a:cs typeface="IBM Plex Sans"/>
                <a:sym typeface="IBM Plex Sans"/>
              </a:endParaRPr>
            </a:p>
            <a:p>
              <a:pPr marL="647702" lvl="1" indent="-323851" algn="l">
                <a:lnSpc>
                  <a:spcPts val="3900"/>
                </a:lnSpc>
                <a:buFont typeface="Arial"/>
                <a:buChar char="•"/>
              </a:pPr>
              <a:r>
                <a:rPr lang="en-US" sz="3000">
                  <a:solidFill>
                    <a:srgbClr val="000000"/>
                  </a:solidFill>
                  <a:latin typeface="IBM Plex Sans"/>
                  <a:ea typeface="IBM Plex Sans"/>
                  <a:cs typeface="IBM Plex Sans"/>
                  <a:sym typeface="IBM Plex Sans"/>
                </a:rPr>
                <a:t>The platform saves time and effort, allowing students to focus on what matters most – learning.</a:t>
              </a:r>
            </a:p>
            <a:p>
              <a:pPr algn="l">
                <a:lnSpc>
                  <a:spcPts val="3900"/>
                </a:lnSpc>
              </a:pPr>
              <a:endParaRPr lang="en-US" sz="3000">
                <a:solidFill>
                  <a:srgbClr val="000000"/>
                </a:solidFill>
                <a:latin typeface="IBM Plex Sans"/>
                <a:ea typeface="IBM Plex Sans"/>
                <a:cs typeface="IBM Plex Sans"/>
                <a:sym typeface="IBM Plex Sans"/>
              </a:endParaRPr>
            </a:p>
            <a:p>
              <a:pPr marL="647702" lvl="1" indent="-323851" algn="l">
                <a:lnSpc>
                  <a:spcPts val="3900"/>
                </a:lnSpc>
                <a:buFont typeface="Arial"/>
                <a:buChar char="•"/>
              </a:pPr>
              <a:r>
                <a:rPr lang="en-US" sz="3000">
                  <a:solidFill>
                    <a:srgbClr val="000000"/>
                  </a:solidFill>
                  <a:latin typeface="IBM Plex Sans"/>
                  <a:ea typeface="IBM Plex Sans"/>
                  <a:cs typeface="IBM Plex Sans"/>
                  <a:sym typeface="IBM Plex Sans"/>
                </a:rPr>
                <a:t>With its machine learning algorithms and seamless integration with Udemy, EduVerse enhances the educational experience, making it easier for students to access valuable resources and make informed decisions about their careers.</a:t>
              </a:r>
            </a:p>
            <a:p>
              <a:pPr algn="l">
                <a:lnSpc>
                  <a:spcPts val="3900"/>
                </a:lnSpc>
              </a:pPr>
              <a:endParaRPr lang="en-US" sz="3000">
                <a:solidFill>
                  <a:srgbClr val="000000"/>
                </a:solidFill>
                <a:latin typeface="IBM Plex Sans"/>
                <a:ea typeface="IBM Plex Sans"/>
                <a:cs typeface="IBM Plex Sans"/>
                <a:sym typeface="IBM Plex Sans"/>
              </a:endParaRPr>
            </a:p>
          </p:txBody>
        </p:sp>
      </p:grpSp>
      <p:sp>
        <p:nvSpPr>
          <p:cNvPr id="5" name="Freeform 5"/>
          <p:cNvSpPr/>
          <p:nvPr/>
        </p:nvSpPr>
        <p:spPr>
          <a:xfrm>
            <a:off x="11857953" y="-3715579"/>
            <a:ext cx="11277931" cy="8222637"/>
          </a:xfrm>
          <a:custGeom>
            <a:avLst/>
            <a:gdLst/>
            <a:ahLst/>
            <a:cxnLst/>
            <a:rect l="l" t="t" r="r" b="b"/>
            <a:pathLst>
              <a:path w="11277931" h="8222637">
                <a:moveTo>
                  <a:pt x="0" y="0"/>
                </a:moveTo>
                <a:lnTo>
                  <a:pt x="11277931" y="0"/>
                </a:lnTo>
                <a:lnTo>
                  <a:pt x="11277931" y="8222637"/>
                </a:lnTo>
                <a:lnTo>
                  <a:pt x="0" y="822263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AutoShape 6"/>
          <p:cNvSpPr/>
          <p:nvPr/>
        </p:nvSpPr>
        <p:spPr>
          <a:xfrm>
            <a:off x="0" y="9636846"/>
            <a:ext cx="18288000" cy="650154"/>
          </a:xfrm>
          <a:prstGeom prst="rect">
            <a:avLst/>
          </a:prstGeom>
          <a:solidFill>
            <a:srgbClr val="9600F2"/>
          </a:solidFill>
        </p:spPr>
      </p:sp>
      <p:sp>
        <p:nvSpPr>
          <p:cNvPr id="7" name="Freeform 7"/>
          <p:cNvSpPr/>
          <p:nvPr/>
        </p:nvSpPr>
        <p:spPr>
          <a:xfrm>
            <a:off x="-525008" y="-412396"/>
            <a:ext cx="2882191" cy="2882191"/>
          </a:xfrm>
          <a:custGeom>
            <a:avLst/>
            <a:gdLst/>
            <a:ahLst/>
            <a:cxnLst/>
            <a:rect l="l" t="t" r="r" b="b"/>
            <a:pathLst>
              <a:path w="2882191" h="2882191">
                <a:moveTo>
                  <a:pt x="0" y="0"/>
                </a:moveTo>
                <a:lnTo>
                  <a:pt x="2882191" y="0"/>
                </a:lnTo>
                <a:lnTo>
                  <a:pt x="2882191" y="2882192"/>
                </a:lnTo>
                <a:lnTo>
                  <a:pt x="0" y="2882192"/>
                </a:lnTo>
                <a:lnTo>
                  <a:pt x="0" y="0"/>
                </a:lnTo>
                <a:close/>
              </a:path>
            </a:pathLst>
          </a:custGeom>
          <a:blipFill>
            <a:blip r:embed="rId4"/>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549</Words>
  <Application>Microsoft Office PowerPoint</Application>
  <PresentationFormat>Custom</PresentationFormat>
  <Paragraphs>93</Paragraphs>
  <Slides>10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Arial</vt:lpstr>
      <vt:lpstr>Canva Sans Bold</vt:lpstr>
      <vt:lpstr>Helios</vt:lpstr>
      <vt:lpstr>IBM Plex Sans Bold</vt:lpstr>
      <vt:lpstr>Calibri</vt:lpstr>
      <vt:lpstr>IBM Plex Sans</vt:lpstr>
      <vt:lpstr>Oswald Bold</vt:lpstr>
      <vt:lpstr>Klein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EduVerse</dc:title>
  <dc:creator>Akshada Mane</dc:creator>
  <cp:lastModifiedBy>Akshada Mane</cp:lastModifiedBy>
  <cp:revision>1</cp:revision>
  <dcterms:created xsi:type="dcterms:W3CDTF">2006-08-16T00:00:00Z</dcterms:created>
  <dcterms:modified xsi:type="dcterms:W3CDTF">2024-10-15T15:00:52Z</dcterms:modified>
  <dc:identifier>DAGTjRIJ23A</dc:identifier>
</cp:coreProperties>
</file>

<file path=docProps/thumbnail.jpeg>
</file>